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69" r:id="rId3"/>
    <p:sldId id="284" r:id="rId4"/>
    <p:sldId id="258" r:id="rId5"/>
    <p:sldId id="274" r:id="rId6"/>
    <p:sldId id="275" r:id="rId7"/>
    <p:sldId id="276" r:id="rId8"/>
    <p:sldId id="277" r:id="rId9"/>
    <p:sldId id="278" r:id="rId10"/>
    <p:sldId id="282" r:id="rId11"/>
    <p:sldId id="281" r:id="rId12"/>
    <p:sldId id="280"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3" d="100"/>
          <a:sy n="73" d="100"/>
        </p:scale>
        <p:origin x="534" y="7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12/3/2018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12/3/2018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2405613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12/3/2018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12/3/2018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12/3/2018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12/3/2018</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12/3/2018</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12/3/2018</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12/3/2018</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12/3/2018</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12/3/2018</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jproxy.lib.ecu.edu/login?url=http://search.ebscohost.com/login.aspx?direct=true&amp;db=ehh&amp;AN=54994904&amp;site=ehost-live&amp;scope=site" TargetMode="External"/><Relationship Id="rId13" Type="http://schemas.openxmlformats.org/officeDocument/2006/relationships/hyperlink" Target="https://doi.org/10.1207/s1541180xtaj0303pass:%5b_%5d5" TargetMode="External"/><Relationship Id="rId3" Type="http://schemas.openxmlformats.org/officeDocument/2006/relationships/hyperlink" Target="http://jproxy.lib.ecu.edu/login?url=http://search.ebscohost.com/login.aspx?direct=true&amp;db=ehh&amp;AN=111560525&amp;site=ehost-live&amp;scope=site" TargetMode="External"/><Relationship Id="rId7" Type="http://schemas.openxmlformats.org/officeDocument/2006/relationships/hyperlink" Target="http://jproxy.lib.ecu.edu/login?url=http://search.ebscohost.com/login.aspx?direct=true&amp;db=ehh&amp;AN=96719796&amp;site=ehost-live&amp;scope=site" TargetMode="External"/><Relationship Id="rId12" Type="http://schemas.openxmlformats.org/officeDocument/2006/relationships/hyperlink" Target="https://doi.org/10.1111/j.1548-1492.2010.01097.x" TargetMode="External"/><Relationship Id="rId2" Type="http://schemas.openxmlformats.org/officeDocument/2006/relationships/hyperlink" Target="http://jproxy.lib.ecu.edu/login?url=http://search.ebscohost.com/login.aspx?direct=true&amp;db=ehh&amp;AN=55853189&amp;site=ehost-live&amp;scope=site" TargetMode="External"/><Relationship Id="rId1" Type="http://schemas.openxmlformats.org/officeDocument/2006/relationships/slideLayout" Target="../slideLayouts/slideLayout2.xml"/><Relationship Id="rId6" Type="http://schemas.openxmlformats.org/officeDocument/2006/relationships/hyperlink" Target="https://doi.org/10.5195/rt.2014.148" TargetMode="External"/><Relationship Id="rId11" Type="http://schemas.openxmlformats.org/officeDocument/2006/relationships/hyperlink" Target="http://jproxy.lib.ecu.edu/login?url=http://search.ebscohost.com/login.aspx?direct=true&amp;db=ehh&amp;AN=112466741&amp;site=ehost-live&amp;scope=site" TargetMode="External"/><Relationship Id="rId5" Type="http://schemas.openxmlformats.org/officeDocument/2006/relationships/hyperlink" Target="http://jproxy.lib.ecu.edu/login?url=http://search.ebscohost.com/login.aspx?direct=true&amp;db=ehh&amp;AN=33979636&amp;site=ehost-live&amp;scope=site" TargetMode="External"/><Relationship Id="rId10" Type="http://schemas.openxmlformats.org/officeDocument/2006/relationships/hyperlink" Target="http://jproxy.lib.ecu.edu/login?url=http://search.ebscohost.com/login.aspx?direct=true&amp;db=ehh&amp;AN=13907390&amp;site=ehost-live&amp;scope=site" TargetMode="External"/><Relationship Id="rId4" Type="http://schemas.openxmlformats.org/officeDocument/2006/relationships/hyperlink" Target="http://jproxy.lib.ecu.edu/login?url=http://search.ebscohost.com/login.aspx?direct=true&amp;db=ehh&amp;AN=25528890&amp;site=ehost-live&amp;scope=site" TargetMode="External"/><Relationship Id="rId9" Type="http://schemas.openxmlformats.org/officeDocument/2006/relationships/hyperlink" Target="http://jproxy.lib.ecu.edu/login?url=http://search.ebscohost.com/login.aspx?direct=true&amp;db=ehh&amp;AN=69979297&amp;site=ehost-live&amp;scope=sit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52400"/>
            <a:ext cx="11887200" cy="5105400"/>
          </a:xfrm>
        </p:spPr>
        <p:txBody>
          <a:bodyPr/>
          <a:lstStyle/>
          <a:p>
            <a:r>
              <a:rPr lang="en-US" dirty="0" smtClean="0"/>
              <a:t>Quilting Guilt: An Analysis of Quilts, Literacies, and Literacy Practices as Social Justice Reform</a:t>
            </a:r>
            <a:endParaRPr lang="en-US" dirty="0"/>
          </a:p>
        </p:txBody>
      </p:sp>
      <p:sp>
        <p:nvSpPr>
          <p:cNvPr id="3" name="Subtitle 2"/>
          <p:cNvSpPr>
            <a:spLocks noGrp="1"/>
          </p:cNvSpPr>
          <p:nvPr>
            <p:ph type="subTitle" idx="1"/>
          </p:nvPr>
        </p:nvSpPr>
        <p:spPr>
          <a:xfrm>
            <a:off x="1522413" y="5507182"/>
            <a:ext cx="8229600" cy="1295400"/>
          </a:xfrm>
        </p:spPr>
        <p:txBody>
          <a:bodyPr>
            <a:normAutofit fontScale="92500" lnSpcReduction="10000"/>
          </a:bodyPr>
          <a:lstStyle/>
          <a:p>
            <a:pPr algn="ctr"/>
            <a:r>
              <a:rPr lang="en-US" dirty="0" smtClean="0">
                <a:solidFill>
                  <a:schemeClr val="tx1">
                    <a:lumMod val="50000"/>
                  </a:schemeClr>
                </a:solidFill>
              </a:rPr>
              <a:t>Yvonne Kao</a:t>
            </a:r>
          </a:p>
          <a:p>
            <a:pPr algn="ctr"/>
            <a:r>
              <a:rPr lang="en-US" dirty="0" smtClean="0">
                <a:solidFill>
                  <a:schemeClr val="tx1">
                    <a:lumMod val="50000"/>
                  </a:schemeClr>
                </a:solidFill>
              </a:rPr>
              <a:t>ENGL-8600</a:t>
            </a:r>
          </a:p>
          <a:p>
            <a:pPr algn="ctr"/>
            <a:r>
              <a:rPr lang="en-US" dirty="0" smtClean="0">
                <a:solidFill>
                  <a:schemeClr val="tx1">
                    <a:lumMod val="50000"/>
                  </a:schemeClr>
                </a:solidFill>
              </a:rPr>
              <a:t>Seminar Project</a:t>
            </a:r>
          </a:p>
          <a:p>
            <a:pPr algn="ctr"/>
            <a:r>
              <a:rPr lang="en-US" dirty="0" smtClean="0">
                <a:solidFill>
                  <a:schemeClr val="tx1">
                    <a:lumMod val="50000"/>
                  </a:schemeClr>
                </a:solidFill>
              </a:rPr>
              <a:t>November 30, 2018</a:t>
            </a:r>
            <a:endParaRPr lang="en-U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6531"/>
            <a:ext cx="9601200" cy="609600"/>
          </a:xfrm>
        </p:spPr>
        <p:txBody>
          <a:bodyPr/>
          <a:lstStyle/>
          <a:p>
            <a:pPr algn="ctr"/>
            <a:r>
              <a:rPr lang="en-US" dirty="0" smtClean="0"/>
              <a:t>Discussion</a:t>
            </a:r>
            <a:endParaRPr lang="en-US" dirty="0"/>
          </a:p>
        </p:txBody>
      </p:sp>
      <p:sp>
        <p:nvSpPr>
          <p:cNvPr id="3" name="Content Placeholder 2"/>
          <p:cNvSpPr>
            <a:spLocks noGrp="1"/>
          </p:cNvSpPr>
          <p:nvPr>
            <p:ph idx="1"/>
          </p:nvPr>
        </p:nvSpPr>
        <p:spPr>
          <a:xfrm>
            <a:off x="74612" y="685800"/>
            <a:ext cx="12039600" cy="6019800"/>
          </a:xfrm>
        </p:spPr>
        <p:txBody>
          <a:bodyPr/>
          <a:lstStyle/>
          <a:p>
            <a:pPr>
              <a:buClr>
                <a:schemeClr val="accent5">
                  <a:lumMod val="75000"/>
                </a:schemeClr>
              </a:buClr>
              <a:buFont typeface="Wingdings" panose="05000000000000000000" pitchFamily="2" charset="2"/>
              <a:buChar char="o"/>
            </a:pPr>
            <a:r>
              <a:rPr lang="en-US" dirty="0" smtClean="0"/>
              <a:t>Where I intend to go with this is something I am still working on, but I know that I want to look for quilting literacies and literacy practices in the artifacts, the quilts, that I have chosen. </a:t>
            </a:r>
          </a:p>
          <a:p>
            <a:pPr>
              <a:buClr>
                <a:schemeClr val="accent5">
                  <a:lumMod val="75000"/>
                </a:schemeClr>
              </a:buClr>
              <a:buFont typeface="Wingdings" panose="05000000000000000000" pitchFamily="2" charset="2"/>
              <a:buChar char="o"/>
            </a:pPr>
            <a:r>
              <a:rPr lang="en-US" dirty="0" smtClean="0"/>
              <a:t>I would like to maybe touch on the rhetorical decisions of each quilter, but with the intent of focusing on the literacies and literacy practices that show up in these quilts. I would then analyze what these literacies, primarily quilting literacies, suggest about quilting literacies and their work in social justice reform. </a:t>
            </a:r>
          </a:p>
          <a:p>
            <a:pPr>
              <a:buClr>
                <a:schemeClr val="accent5">
                  <a:lumMod val="75000"/>
                </a:schemeClr>
              </a:buClr>
              <a:buFont typeface="Wingdings" panose="05000000000000000000" pitchFamily="2" charset="2"/>
              <a:buChar char="o"/>
            </a:pPr>
            <a:r>
              <a:rPr lang="en-US" dirty="0" smtClean="0"/>
              <a:t>Broadly speaking, I will also look for craft literacies and maybe see where this project takes me in terms of how the arts (not just quilting) can include literacies/literacy practices and work towards social justice reform.</a:t>
            </a:r>
          </a:p>
          <a:p>
            <a:pPr>
              <a:buClr>
                <a:schemeClr val="accent5">
                  <a:lumMod val="75000"/>
                </a:schemeClr>
              </a:buClr>
              <a:buFont typeface="Wingdings" panose="05000000000000000000" pitchFamily="2" charset="2"/>
              <a:buChar char="o"/>
            </a:pPr>
            <a:r>
              <a:rPr lang="en-US" dirty="0" smtClean="0"/>
              <a:t>Since this was a community-based organization and a community-based endeavor, I may need to research and analyze the cultural literacies and implications of quilting, as well, specifically American culture, in this case, because that was what the quilt exhibition was localized to, even though SAQA is a worldwide organization.</a:t>
            </a:r>
            <a:endParaRPr lang="en-US" dirty="0"/>
          </a:p>
        </p:txBody>
      </p:sp>
    </p:spTree>
    <p:extLst>
      <p:ext uri="{BB962C8B-B14F-4D97-AF65-F5344CB8AC3E}">
        <p14:creationId xmlns:p14="http://schemas.microsoft.com/office/powerpoint/2010/main" val="6783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0"/>
            <a:ext cx="9601200" cy="609600"/>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1" y="642257"/>
            <a:ext cx="12188825" cy="6215743"/>
          </a:xfrm>
        </p:spPr>
        <p:txBody>
          <a:bodyPr>
            <a:normAutofit fontScale="62500" lnSpcReduction="20000"/>
          </a:bodyPr>
          <a:lstStyle/>
          <a:p>
            <a:pPr>
              <a:buClr>
                <a:schemeClr val="accent5">
                  <a:lumMod val="75000"/>
                </a:schemeClr>
              </a:buClr>
              <a:buFont typeface="Wingdings" panose="05000000000000000000" pitchFamily="2" charset="2"/>
              <a:buChar char="o"/>
            </a:pPr>
            <a:r>
              <a:rPr lang="en-US" dirty="0"/>
              <a:t>Canady, V. A. (2010). Leaving Gee’s Bend. </a:t>
            </a:r>
            <a:r>
              <a:rPr lang="en-US" i="1" dirty="0"/>
              <a:t>Multicultural Review</a:t>
            </a:r>
            <a:r>
              <a:rPr lang="en-US" dirty="0"/>
              <a:t>, </a:t>
            </a:r>
            <a:r>
              <a:rPr lang="en-US" i="1" dirty="0"/>
              <a:t>19</a:t>
            </a:r>
            <a:r>
              <a:rPr lang="en-US" dirty="0"/>
              <a:t>(3), 74. Retrieved from </a:t>
            </a:r>
            <a:r>
              <a:rPr lang="en-US" u="sng" dirty="0">
                <a:hlinkClick r:id="rId2"/>
              </a:rPr>
              <a:t>http://jproxy.lib.ecu.edu/login?url=http://search.ebscohost.com/login.aspx?direct=true&amp;db=ehh&amp;AN=55853189&amp;site=ehost-live&amp;scope=site</a:t>
            </a:r>
            <a:r>
              <a:rPr lang="en-US" dirty="0"/>
              <a:t> </a:t>
            </a:r>
            <a:r>
              <a:rPr lang="en-US" dirty="0" smtClean="0"/>
              <a:t>(Book </a:t>
            </a:r>
            <a:r>
              <a:rPr lang="en-US" dirty="0"/>
              <a:t>Review) </a:t>
            </a:r>
          </a:p>
          <a:p>
            <a:pPr>
              <a:buClr>
                <a:schemeClr val="accent5">
                  <a:lumMod val="75000"/>
                </a:schemeClr>
              </a:buClr>
              <a:buFont typeface="Wingdings" panose="05000000000000000000" pitchFamily="2" charset="2"/>
              <a:buChar char="o"/>
            </a:pPr>
            <a:r>
              <a:rPr lang="en-US" dirty="0"/>
              <a:t>Carey, A. (2015). Patterns: Continuity for Generations of Quilters. </a:t>
            </a:r>
            <a:r>
              <a:rPr lang="en-US" i="1" dirty="0"/>
              <a:t>Phi Kappa Phi Forum</a:t>
            </a:r>
            <a:r>
              <a:rPr lang="en-US" dirty="0"/>
              <a:t>, </a:t>
            </a:r>
            <a:r>
              <a:rPr lang="en-US" i="1" dirty="0"/>
              <a:t>95</a:t>
            </a:r>
            <a:r>
              <a:rPr lang="en-US" dirty="0"/>
              <a:t>(4), 17–20. Retrieved from </a:t>
            </a:r>
            <a:r>
              <a:rPr lang="en-US" u="sng" dirty="0">
                <a:hlinkClick r:id="rId3"/>
              </a:rPr>
              <a:t>http://jproxy.lib.ecu.edu/login?url=http://search.ebscohost.com/login.aspx?direct=true&amp;db=ehh&amp;AN=111560525&amp;site=ehost-live&amp;scope=site</a:t>
            </a:r>
            <a:r>
              <a:rPr lang="en-US" dirty="0"/>
              <a:t> </a:t>
            </a:r>
          </a:p>
          <a:p>
            <a:pPr>
              <a:buClr>
                <a:schemeClr val="accent5">
                  <a:lumMod val="75000"/>
                </a:schemeClr>
              </a:buClr>
              <a:buFont typeface="Wingdings" panose="05000000000000000000" pitchFamily="2" charset="2"/>
              <a:buChar char="o"/>
            </a:pPr>
            <a:r>
              <a:rPr lang="en-US" dirty="0"/>
              <a:t>Crum, J. E. (2007). Educating the Art Teacher: Investigating Artistic Endeavors by Student at Home. </a:t>
            </a:r>
            <a:r>
              <a:rPr lang="en-US" i="1" dirty="0"/>
              <a:t>Art Education</a:t>
            </a:r>
            <a:r>
              <a:rPr lang="en-US" dirty="0"/>
              <a:t>, </a:t>
            </a:r>
            <a:r>
              <a:rPr lang="en-US" i="1" dirty="0"/>
              <a:t>60</a:t>
            </a:r>
            <a:r>
              <a:rPr lang="en-US" dirty="0"/>
              <a:t>(4), 39–44. Retrieved from </a:t>
            </a:r>
            <a:r>
              <a:rPr lang="en-US" u="sng" dirty="0">
                <a:hlinkClick r:id="rId4"/>
              </a:rPr>
              <a:t>http://jproxy.lib.ecu.edu/login?url=http://search.ebscohost.com/login.aspx?direct=true&amp;db=ehh&amp;AN=25528890&amp;site=ehost-live&amp;scope=site</a:t>
            </a:r>
            <a:r>
              <a:rPr lang="en-US" dirty="0"/>
              <a:t> </a:t>
            </a:r>
          </a:p>
          <a:p>
            <a:pPr>
              <a:buClr>
                <a:schemeClr val="accent5">
                  <a:lumMod val="75000"/>
                </a:schemeClr>
              </a:buClr>
              <a:buFont typeface="Wingdings" panose="05000000000000000000" pitchFamily="2" charset="2"/>
              <a:buChar char="o"/>
            </a:pPr>
            <a:r>
              <a:rPr lang="en-US" dirty="0"/>
              <a:t>GRAHAM, B., &amp; STALKER, J. (2007). Through the Eye of a Needle: The Story of Two Academics’ Use of Fabric Crafts to Make Defiant Messages. </a:t>
            </a:r>
            <a:r>
              <a:rPr lang="en-US" i="1" dirty="0"/>
              <a:t>Waikato Journal of Education</a:t>
            </a:r>
            <a:r>
              <a:rPr lang="en-US" dirty="0"/>
              <a:t>, </a:t>
            </a:r>
            <a:r>
              <a:rPr lang="en-US" i="1" dirty="0"/>
              <a:t>13</a:t>
            </a:r>
            <a:r>
              <a:rPr lang="en-US" dirty="0"/>
              <a:t>, 33–48. Retrieved from </a:t>
            </a:r>
            <a:r>
              <a:rPr lang="en-US" u="sng" dirty="0">
                <a:hlinkClick r:id="rId5"/>
              </a:rPr>
              <a:t>http://jproxy.lib.ecu.edu/login?url=http://search.ebscohost.com/login.aspx?direct=true&amp;db=ehh&amp;AN=33979636&amp;site=ehost-live&amp;scope=site</a:t>
            </a:r>
            <a:r>
              <a:rPr lang="en-US" dirty="0"/>
              <a:t> </a:t>
            </a:r>
          </a:p>
          <a:p>
            <a:pPr>
              <a:buClr>
                <a:schemeClr val="accent5">
                  <a:lumMod val="75000"/>
                </a:schemeClr>
              </a:buClr>
              <a:buFont typeface="Wingdings" panose="05000000000000000000" pitchFamily="2" charset="2"/>
              <a:buChar char="o"/>
            </a:pPr>
            <a:r>
              <a:rPr lang="en-US" dirty="0"/>
              <a:t>Hedges, E. (2014). Quilts and Women’s Culture. </a:t>
            </a:r>
            <a:r>
              <a:rPr lang="en-US" i="1" dirty="0"/>
              <a:t>Radical Teacher</a:t>
            </a:r>
            <a:r>
              <a:rPr lang="en-US" dirty="0"/>
              <a:t>, </a:t>
            </a:r>
            <a:r>
              <a:rPr lang="en-US" i="1" dirty="0"/>
              <a:t>100</a:t>
            </a:r>
            <a:r>
              <a:rPr lang="en-US" dirty="0"/>
              <a:t>, 10–14. </a:t>
            </a:r>
            <a:r>
              <a:rPr lang="en-US" u="sng" dirty="0">
                <a:hlinkClick r:id="rId6"/>
              </a:rPr>
              <a:t>https://doi.org/10.5195/rt.2014.148</a:t>
            </a:r>
            <a:r>
              <a:rPr lang="en-US" dirty="0"/>
              <a:t> </a:t>
            </a:r>
          </a:p>
          <a:p>
            <a:pPr>
              <a:buClr>
                <a:schemeClr val="accent5">
                  <a:lumMod val="75000"/>
                </a:schemeClr>
              </a:buClr>
              <a:buFont typeface="Wingdings" panose="05000000000000000000" pitchFamily="2" charset="2"/>
              <a:buChar char="o"/>
            </a:pPr>
            <a:r>
              <a:rPr lang="en-US" dirty="0"/>
              <a:t>KUTHY, D., &amp; BROADWATER, K. (2014). </a:t>
            </a:r>
            <a:r>
              <a:rPr lang="en-US" dirty="0" err="1"/>
              <a:t>Sortings</a:t>
            </a:r>
            <a:r>
              <a:rPr lang="en-US" dirty="0"/>
              <a:t>, Cutaways, and Bindings: Quilt-Making as Arts-Based Practice for Social Justice Teaching. (cover story). </a:t>
            </a:r>
            <a:r>
              <a:rPr lang="en-US" i="1" dirty="0"/>
              <a:t>Art Education</a:t>
            </a:r>
            <a:r>
              <a:rPr lang="en-US" dirty="0"/>
              <a:t>, </a:t>
            </a:r>
            <a:r>
              <a:rPr lang="en-US" i="1" dirty="0"/>
              <a:t>67</a:t>
            </a:r>
            <a:r>
              <a:rPr lang="en-US" dirty="0"/>
              <a:t>(4), 27–33. Retrieved from </a:t>
            </a:r>
            <a:r>
              <a:rPr lang="en-US" u="sng" dirty="0">
                <a:hlinkClick r:id="rId7"/>
              </a:rPr>
              <a:t>http://jproxy.lib.ecu.edu/login?url=http://search.ebscohost.com/login.aspx?direct=true&amp;db=ehh&amp;AN=96719796&amp;site=ehost-live&amp;scope=site</a:t>
            </a:r>
            <a:r>
              <a:rPr lang="en-US" dirty="0"/>
              <a:t> </a:t>
            </a:r>
          </a:p>
          <a:p>
            <a:pPr>
              <a:buClr>
                <a:schemeClr val="accent5">
                  <a:lumMod val="75000"/>
                </a:schemeClr>
              </a:buClr>
              <a:buFont typeface="Wingdings" panose="05000000000000000000" pitchFamily="2" charset="2"/>
              <a:buChar char="o"/>
            </a:pPr>
            <a:r>
              <a:rPr lang="en-US" dirty="0"/>
              <a:t>LAWTON, P. H. (2010). Hand-in Hand, Building Community on Common Ground. </a:t>
            </a:r>
            <a:r>
              <a:rPr lang="en-US" i="1" dirty="0"/>
              <a:t>Art Education</a:t>
            </a:r>
            <a:r>
              <a:rPr lang="en-US" dirty="0"/>
              <a:t>, </a:t>
            </a:r>
            <a:r>
              <a:rPr lang="en-US" i="1" dirty="0"/>
              <a:t>63</a:t>
            </a:r>
            <a:r>
              <a:rPr lang="en-US" dirty="0"/>
              <a:t>(6), 6–12. Retrieved from </a:t>
            </a:r>
            <a:r>
              <a:rPr lang="en-US" u="sng" dirty="0">
                <a:hlinkClick r:id="rId8"/>
              </a:rPr>
              <a:t>http://jproxy.lib.ecu.edu/login?url=http://search.ebscohost.com/login.aspx?direct=true&amp;db=ehh&amp;AN=54994904&amp;site=ehost-live&amp;scope=site</a:t>
            </a:r>
            <a:r>
              <a:rPr lang="en-US" dirty="0"/>
              <a:t> </a:t>
            </a:r>
          </a:p>
          <a:p>
            <a:pPr>
              <a:buClr>
                <a:schemeClr val="accent5">
                  <a:lumMod val="75000"/>
                </a:schemeClr>
              </a:buClr>
              <a:buFont typeface="Wingdings" panose="05000000000000000000" pitchFamily="2" charset="2"/>
              <a:buChar char="o"/>
            </a:pPr>
            <a:r>
              <a:rPr lang="en-US" dirty="0"/>
              <a:t>MITCHELL, R., WHITIN, P., &amp; WHITIN, D. (2012). Interdisciplinary Invitations: Exploring Gee’s Bend Quilts. </a:t>
            </a:r>
            <a:r>
              <a:rPr lang="en-US" i="1" dirty="0"/>
              <a:t>Art Education</a:t>
            </a:r>
            <a:r>
              <a:rPr lang="en-US" dirty="0"/>
              <a:t>, </a:t>
            </a:r>
            <a:r>
              <a:rPr lang="en-US" i="1" dirty="0"/>
              <a:t>65</a:t>
            </a:r>
            <a:r>
              <a:rPr lang="en-US" dirty="0"/>
              <a:t>(1), 25–32. Retrieved from </a:t>
            </a:r>
            <a:r>
              <a:rPr lang="en-US" u="sng" dirty="0">
                <a:hlinkClick r:id="rId9"/>
              </a:rPr>
              <a:t>http://jproxy.lib.ecu.edu/login?url=http://search.ebscohost.com/login.aspx?direct=true&amp;db=ehh&amp;AN=69979297&amp;site=ehost-live&amp;scope=site</a:t>
            </a:r>
            <a:r>
              <a:rPr lang="en-US" dirty="0"/>
              <a:t> </a:t>
            </a:r>
          </a:p>
          <a:p>
            <a:pPr>
              <a:buClr>
                <a:schemeClr val="accent5">
                  <a:lumMod val="75000"/>
                </a:schemeClr>
              </a:buClr>
              <a:buFont typeface="Wingdings" panose="05000000000000000000" pitchFamily="2" charset="2"/>
              <a:buChar char="o"/>
            </a:pPr>
            <a:r>
              <a:rPr lang="en-US" dirty="0" err="1"/>
              <a:t>Provenzo</a:t>
            </a:r>
            <a:r>
              <a:rPr lang="en-US" dirty="0"/>
              <a:t> Jr., E. F. (2004). Time Exposure. </a:t>
            </a:r>
            <a:r>
              <a:rPr lang="en-US" i="1" dirty="0"/>
              <a:t>Educational Studies</a:t>
            </a:r>
            <a:r>
              <a:rPr lang="en-US" dirty="0"/>
              <a:t>, </a:t>
            </a:r>
            <a:r>
              <a:rPr lang="en-US" i="1" dirty="0"/>
              <a:t>35</a:t>
            </a:r>
            <a:r>
              <a:rPr lang="en-US" dirty="0"/>
              <a:t>(3), 299–300. Retrieved from </a:t>
            </a:r>
            <a:r>
              <a:rPr lang="en-US" u="sng" dirty="0">
                <a:hlinkClick r:id="rId10"/>
              </a:rPr>
              <a:t>http://jproxy.lib.ecu.edu/login?url=http://search.ebscohost.com/login.aspx?direct=true&amp;db=ehh&amp;AN=13907390&amp;site=ehost-live&amp;scope=site</a:t>
            </a:r>
            <a:r>
              <a:rPr lang="en-US" dirty="0"/>
              <a:t> </a:t>
            </a:r>
          </a:p>
          <a:p>
            <a:pPr>
              <a:buClr>
                <a:schemeClr val="accent5">
                  <a:lumMod val="75000"/>
                </a:schemeClr>
              </a:buClr>
              <a:buFont typeface="Wingdings" panose="05000000000000000000" pitchFamily="2" charset="2"/>
              <a:buChar char="o"/>
            </a:pPr>
            <a:r>
              <a:rPr lang="en-US" dirty="0"/>
              <a:t>Vaughan, M., &amp; Howard, E. (2015). F is for Friendship: A Quilt Alphabet. </a:t>
            </a:r>
            <a:r>
              <a:rPr lang="en-US" i="1" dirty="0"/>
              <a:t>Social Studies Research &amp; Practice (Board of Trustees of the University of Alabama)</a:t>
            </a:r>
            <a:r>
              <a:rPr lang="en-US" dirty="0"/>
              <a:t>, </a:t>
            </a:r>
            <a:r>
              <a:rPr lang="en-US" i="1" dirty="0"/>
              <a:t>10</a:t>
            </a:r>
            <a:r>
              <a:rPr lang="en-US" dirty="0"/>
              <a:t>(3), 145–149. Retrieved from </a:t>
            </a:r>
            <a:r>
              <a:rPr lang="en-US" u="sng" dirty="0">
                <a:hlinkClick r:id="rId11"/>
              </a:rPr>
              <a:t>http://jproxy.lib.ecu.edu/login?url=http://search.ebscohost.com/login.aspx?direct=true&amp;db=ehh&amp;AN=112466741&amp;site=ehost-live&amp;scope=site</a:t>
            </a:r>
            <a:r>
              <a:rPr lang="en-US" dirty="0"/>
              <a:t> </a:t>
            </a:r>
          </a:p>
          <a:p>
            <a:pPr>
              <a:buClr>
                <a:schemeClr val="accent5">
                  <a:lumMod val="75000"/>
                </a:schemeClr>
              </a:buClr>
              <a:buFont typeface="Wingdings" panose="05000000000000000000" pitchFamily="2" charset="2"/>
              <a:buChar char="o"/>
            </a:pPr>
            <a:r>
              <a:rPr lang="en-US" dirty="0"/>
              <a:t>Wall, M. C., &amp; </a:t>
            </a:r>
            <a:r>
              <a:rPr lang="en-US" dirty="0" err="1"/>
              <a:t>Stasz</a:t>
            </a:r>
            <a:r>
              <a:rPr lang="en-US" dirty="0"/>
              <a:t>, B. (2010). The Stitches Stayed: Creating Rapport around Women’s Work. </a:t>
            </a:r>
            <a:r>
              <a:rPr lang="en-US" i="1" dirty="0"/>
              <a:t>Anthropology &amp; Education Quarterly</a:t>
            </a:r>
            <a:r>
              <a:rPr lang="en-US" dirty="0"/>
              <a:t>, </a:t>
            </a:r>
            <a:r>
              <a:rPr lang="en-US" i="1" dirty="0"/>
              <a:t>41</a:t>
            </a:r>
            <a:r>
              <a:rPr lang="en-US" dirty="0"/>
              <a:t>(4), 360–369. </a:t>
            </a:r>
            <a:r>
              <a:rPr lang="en-US" u="sng" dirty="0">
                <a:hlinkClick r:id="rId12"/>
              </a:rPr>
              <a:t>https://doi.org/10.1111/j.1548-1492.2010.01097.x</a:t>
            </a:r>
            <a:r>
              <a:rPr lang="en-US" dirty="0"/>
              <a:t> </a:t>
            </a:r>
          </a:p>
          <a:p>
            <a:pPr>
              <a:buClr>
                <a:schemeClr val="accent5">
                  <a:lumMod val="75000"/>
                </a:schemeClr>
              </a:buClr>
              <a:buFont typeface="Wingdings" panose="05000000000000000000" pitchFamily="2" charset="2"/>
              <a:buChar char="o"/>
            </a:pPr>
            <a:r>
              <a:rPr lang="en-US" dirty="0" err="1"/>
              <a:t>Wattsjohnson</a:t>
            </a:r>
            <a:r>
              <a:rPr lang="en-US" dirty="0"/>
              <a:t>, Y. M. (2005). Quilting For Social Change. </a:t>
            </a:r>
            <a:r>
              <a:rPr lang="en-US" i="1" dirty="0"/>
              <a:t>Teaching Artist Journal</a:t>
            </a:r>
            <a:r>
              <a:rPr lang="en-US" dirty="0"/>
              <a:t>, </a:t>
            </a:r>
            <a:r>
              <a:rPr lang="en-US" i="1" dirty="0"/>
              <a:t>3</a:t>
            </a:r>
            <a:r>
              <a:rPr lang="en-US" dirty="0"/>
              <a:t>(3), 175–183. </a:t>
            </a:r>
            <a:r>
              <a:rPr lang="en-US" u="sng" dirty="0">
                <a:hlinkClick r:id="rId13"/>
              </a:rPr>
              <a:t>https://doi.org/10.1207/s1541180xtaj0303pass:[_]5</a:t>
            </a:r>
            <a:r>
              <a:rPr lang="en-US" dirty="0"/>
              <a:t> </a:t>
            </a:r>
          </a:p>
        </p:txBody>
      </p:sp>
    </p:spTree>
    <p:extLst>
      <p:ext uri="{BB962C8B-B14F-4D97-AF65-F5344CB8AC3E}">
        <p14:creationId xmlns:p14="http://schemas.microsoft.com/office/powerpoint/2010/main" val="20444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2057400"/>
            <a:ext cx="9144000" cy="2133600"/>
          </a:xfrm>
          <a:ln>
            <a:noFill/>
          </a:ln>
        </p:spPr>
        <p:txBody>
          <a:bodyPr/>
          <a:lstStyle/>
          <a:p>
            <a:pPr algn="ctr"/>
            <a:r>
              <a:rPr lang="en-US" sz="11500" i="1" cap="small" dirty="0" smtClean="0">
                <a:effectLst>
                  <a:outerShdw blurRad="38100" dist="38100" dir="2700000" algn="tl">
                    <a:srgbClr val="000000">
                      <a:alpha val="43137"/>
                    </a:srgbClr>
                  </a:outerShdw>
                </a:effectLst>
              </a:rPr>
              <a:t>Questions?</a:t>
            </a:r>
            <a:endParaRPr lang="en-US" sz="11500" i="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38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70012" y="10886"/>
            <a:ext cx="9601200" cy="609600"/>
          </a:xfrm>
        </p:spPr>
        <p:txBody>
          <a:bodyPr/>
          <a:lstStyle/>
          <a:p>
            <a:pPr algn="ctr"/>
            <a:r>
              <a:rPr lang="en-US" dirty="0" smtClean="0"/>
              <a:t>Background</a:t>
            </a:r>
            <a:endParaRPr lang="en-US" dirty="0"/>
          </a:p>
        </p:txBody>
      </p:sp>
      <p:sp>
        <p:nvSpPr>
          <p:cNvPr id="14" name="Content Placeholder 2"/>
          <p:cNvSpPr>
            <a:spLocks noGrp="1"/>
          </p:cNvSpPr>
          <p:nvPr>
            <p:ph idx="1"/>
          </p:nvPr>
        </p:nvSpPr>
        <p:spPr>
          <a:xfrm>
            <a:off x="74612" y="620486"/>
            <a:ext cx="12039600" cy="6161314"/>
          </a:xfrm>
        </p:spPr>
        <p:txBody>
          <a:bodyPr>
            <a:normAutofit lnSpcReduction="10000"/>
          </a:bodyPr>
          <a:lstStyle/>
          <a:p>
            <a:pPr>
              <a:buClr>
                <a:schemeClr val="tx2"/>
              </a:buClr>
              <a:buFont typeface="Wingdings" panose="05000000000000000000" pitchFamily="2" charset="2"/>
              <a:buChar char="S"/>
            </a:pPr>
            <a:r>
              <a:rPr lang="en-US" dirty="0" smtClean="0"/>
              <a:t>I am looking for quilting literacies that show up in the quilt artifacts from the show Guns: Loaded Conversations. </a:t>
            </a:r>
          </a:p>
          <a:p>
            <a:pPr>
              <a:buClr>
                <a:schemeClr val="tx2"/>
              </a:buClr>
              <a:buFont typeface="Wingdings" panose="05000000000000000000" pitchFamily="2" charset="2"/>
              <a:buChar char="S"/>
            </a:pPr>
            <a:r>
              <a:rPr lang="en-US" dirty="0" smtClean="0"/>
              <a:t>I will analyze how these literacies and literacy practices suggest things about quilting literacies and their work in social justice reform. </a:t>
            </a:r>
            <a:endParaRPr lang="en-US" i="1" dirty="0" smtClean="0"/>
          </a:p>
          <a:p>
            <a:pPr>
              <a:buClr>
                <a:schemeClr val="tx2"/>
              </a:buClr>
              <a:buFont typeface="Wingdings" panose="05000000000000000000" pitchFamily="2" charset="2"/>
              <a:buChar char="S"/>
            </a:pPr>
            <a:r>
              <a:rPr lang="en-US" dirty="0" smtClean="0"/>
              <a:t>Studio Art Quilt Associates (SAQA) gives this message: </a:t>
            </a:r>
          </a:p>
          <a:p>
            <a:pPr marL="457200" indent="0">
              <a:buClr>
                <a:schemeClr val="tx2"/>
              </a:buClr>
              <a:buNone/>
            </a:pPr>
            <a:r>
              <a:rPr lang="en-US" dirty="0" smtClean="0"/>
              <a:t>SAQA is an international non-profit organization dedicated to promoting the art quilt and the artists who create them. We are an information resource on all things </a:t>
            </a:r>
            <a:r>
              <a:rPr lang="en-US" dirty="0" err="1" smtClean="0"/>
              <a:t>artquilt</a:t>
            </a:r>
            <a:r>
              <a:rPr lang="en-US" dirty="0" smtClean="0"/>
              <a:t> related for our members as well as the public. Founded in 1989 by an initial group of 50 quilters, SAQA members now number more than 3,400 artists, gallery owners, museum curators and corporate sponsors. (“Who We Are.”) </a:t>
            </a:r>
          </a:p>
          <a:p>
            <a:pPr>
              <a:buClr>
                <a:schemeClr val="tx2"/>
              </a:buClr>
              <a:buFont typeface="Wingdings" panose="05000000000000000000" pitchFamily="2" charset="2"/>
              <a:buChar char="S"/>
            </a:pPr>
            <a:r>
              <a:rPr lang="en-US" dirty="0" smtClean="0"/>
              <a:t>Exigency for </a:t>
            </a:r>
            <a:r>
              <a:rPr lang="en-US" i="1" dirty="0" smtClean="0"/>
              <a:t>Guns: Loaded Conversations</a:t>
            </a:r>
            <a:r>
              <a:rPr lang="en-US" dirty="0" smtClean="0"/>
              <a:t> Quilt Exhibition: </a:t>
            </a:r>
          </a:p>
          <a:p>
            <a:pPr marL="457200" indent="0">
              <a:buClr>
                <a:schemeClr val="tx2"/>
              </a:buClr>
              <a:buNone/>
            </a:pPr>
            <a:r>
              <a:rPr lang="en-US" dirty="0" smtClean="0"/>
              <a:t>Today we find ourselves living in a society in which gun violence feels commonplace. Yet an enormous divide exists between people who cherish their heritage of gun ownership and others who are concerned about the rising tide of gun violence.</a:t>
            </a:r>
          </a:p>
          <a:p>
            <a:pPr marL="457200" indent="0">
              <a:buClr>
                <a:schemeClr val="tx2"/>
              </a:buClr>
              <a:buNone/>
            </a:pPr>
            <a:r>
              <a:rPr lang="en-US" dirty="0" smtClean="0"/>
              <a:t>Artists have been a catalyst for difficult social conversations throughout history. </a:t>
            </a:r>
            <a:r>
              <a:rPr lang="en-US" i="1" dirty="0" smtClean="0"/>
              <a:t>Guns: Loaded Conversations</a:t>
            </a:r>
            <a:r>
              <a:rPr lang="en-US" dirty="0" smtClean="0"/>
              <a:t> seeks to engage viewers of differing opinions to listen to each other and to encourage community initiatives that may inspire action in seeking solutions. (“Guns: Loaded Conversations”) </a:t>
            </a:r>
          </a:p>
          <a:p>
            <a:pPr>
              <a:buClr>
                <a:schemeClr val="tx2"/>
              </a:buClr>
              <a:buFont typeface="Wingdings" panose="05000000000000000000" pitchFamily="2" charset="2"/>
              <a:buChar char="S"/>
            </a:pPr>
            <a:r>
              <a:rPr lang="en-US" dirty="0" smtClean="0"/>
              <a:t>One of SAQA’s goals is to “[e]</a:t>
            </a:r>
            <a:r>
              <a:rPr lang="en-US" dirty="0" err="1" smtClean="0"/>
              <a:t>ncourage</a:t>
            </a:r>
            <a:r>
              <a:rPr lang="en-US" dirty="0" smtClean="0"/>
              <a:t> critical writing, research and publication of articles about art quilts in the art press, popular press and scholarly journals” </a:t>
            </a:r>
            <a:r>
              <a:rPr lang="en-US" smtClean="0"/>
              <a:t>(“Mission and Goals”).</a:t>
            </a:r>
            <a:endParaRPr lang="en-US"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3276599" cy="704850"/>
          </a:xfrm>
        </p:spPr>
        <p:txBody>
          <a:bodyPr/>
          <a:lstStyle/>
          <a:p>
            <a:r>
              <a:rPr lang="en-US" dirty="0" smtClean="0"/>
              <a:t>Artifact Analysis</a:t>
            </a:r>
            <a:endParaRPr lang="en-US" dirty="0"/>
          </a:p>
        </p:txBody>
      </p:sp>
      <p:sp>
        <p:nvSpPr>
          <p:cNvPr id="3" name="Text Placeholder 2"/>
          <p:cNvSpPr>
            <a:spLocks noGrp="1"/>
          </p:cNvSpPr>
          <p:nvPr>
            <p:ph type="body" sz="half" idx="2"/>
          </p:nvPr>
        </p:nvSpPr>
        <p:spPr>
          <a:xfrm>
            <a:off x="74613" y="704850"/>
            <a:ext cx="4038599" cy="6076950"/>
          </a:xfrm>
        </p:spPr>
        <p:txBody>
          <a:bodyPr>
            <a:normAutofit/>
          </a:bodyPr>
          <a:lstStyle/>
          <a:p>
            <a:pPr marL="342900" indent="-342900">
              <a:buClr>
                <a:schemeClr val="tx2"/>
              </a:buClr>
              <a:buFont typeface="Wingdings" panose="05000000000000000000" pitchFamily="2" charset="2"/>
              <a:buChar char="S"/>
            </a:pPr>
            <a:r>
              <a:rPr lang="en-US" sz="2000" dirty="0" smtClean="0"/>
              <a:t>I chose five quilts as artifacts for this project from the </a:t>
            </a:r>
            <a:r>
              <a:rPr lang="en-US" sz="2000" i="1" dirty="0" smtClean="0"/>
              <a:t>Guns: Loaded Conversations</a:t>
            </a:r>
            <a:r>
              <a:rPr lang="en-US" sz="2000" dirty="0" smtClean="0"/>
              <a:t> quilt exhibition collection. </a:t>
            </a:r>
          </a:p>
          <a:p>
            <a:pPr marL="342900" indent="-342900">
              <a:buClr>
                <a:schemeClr val="tx2"/>
              </a:buClr>
              <a:buFont typeface="Wingdings" panose="05000000000000000000" pitchFamily="2" charset="2"/>
              <a:buChar char="S"/>
            </a:pPr>
            <a:r>
              <a:rPr lang="en-US" sz="2000" dirty="0" smtClean="0"/>
              <a:t>I focused specifically on this organization because of its history and promotion of critical thinking and activism.</a:t>
            </a:r>
          </a:p>
          <a:p>
            <a:pPr marL="342900" indent="-342900">
              <a:buClr>
                <a:schemeClr val="tx2"/>
              </a:buClr>
              <a:buFont typeface="Wingdings" panose="05000000000000000000" pitchFamily="2" charset="2"/>
              <a:buChar char="S"/>
            </a:pPr>
            <a:r>
              <a:rPr lang="en-US" sz="2000" dirty="0" smtClean="0"/>
              <a:t>I thought to analyze each quilt individually and then together as a collection promoting social justice reform.</a:t>
            </a:r>
          </a:p>
          <a:p>
            <a:endParaRPr lang="en-US" sz="2000" dirty="0"/>
          </a:p>
        </p:txBody>
      </p:sp>
      <p:sp>
        <p:nvSpPr>
          <p:cNvPr id="5" name="Text Placeholder 2"/>
          <p:cNvSpPr txBox="1">
            <a:spLocks/>
          </p:cNvSpPr>
          <p:nvPr/>
        </p:nvSpPr>
        <p:spPr>
          <a:xfrm>
            <a:off x="5103812" y="457200"/>
            <a:ext cx="6629400" cy="5943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8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itchFamily="34" charset="0"/>
              <a:buNone/>
              <a:defRPr sz="900" kern="1200">
                <a:solidFill>
                  <a:schemeClr val="tx1"/>
                </a:solidFill>
                <a:latin typeface="+mn-lt"/>
                <a:ea typeface="+mn-ea"/>
                <a:cs typeface="+mn-cs"/>
              </a:defRPr>
            </a:lvl9pPr>
          </a:lstStyle>
          <a:p>
            <a:r>
              <a:rPr lang="en-US" sz="2400" b="1" dirty="0" smtClean="0"/>
              <a:t>Artifact Analysis Questions:</a:t>
            </a:r>
            <a:r>
              <a:rPr lang="en-US" sz="2400" dirty="0" smtClean="0"/>
              <a:t> </a:t>
            </a:r>
          </a:p>
          <a:p>
            <a:endParaRPr lang="en-US" dirty="0"/>
          </a:p>
          <a:p>
            <a:pPr marL="342900" indent="-342900">
              <a:buFont typeface="+mj-lt"/>
              <a:buAutoNum type="arabicParenR"/>
            </a:pPr>
            <a:r>
              <a:rPr lang="en-US" dirty="0" smtClean="0"/>
              <a:t>What are the major components of this quilt?</a:t>
            </a:r>
          </a:p>
          <a:p>
            <a:pPr marL="342900" indent="-342900">
              <a:buFont typeface="+mj-lt"/>
              <a:buAutoNum type="arabicParenR"/>
            </a:pPr>
            <a:r>
              <a:rPr lang="en-US" dirty="0" smtClean="0"/>
              <a:t>What quilting literacies are apparent in this quilt? </a:t>
            </a:r>
          </a:p>
          <a:p>
            <a:pPr marL="342900" indent="-342900">
              <a:buFont typeface="+mj-lt"/>
              <a:buAutoNum type="arabicParenR"/>
            </a:pPr>
            <a:r>
              <a:rPr lang="en-US" dirty="0" smtClean="0"/>
              <a:t>What do the literacies/literacy practices suggest about quilting literacies and their work in social justice reform? </a:t>
            </a:r>
          </a:p>
          <a:p>
            <a:pPr marL="342900" indent="-342900">
              <a:buFont typeface="+mj-lt"/>
              <a:buAutoNum type="arabicParenR"/>
            </a:pPr>
            <a:r>
              <a:rPr lang="en-US" dirty="0" smtClean="0"/>
              <a:t>How do these quilts work as community-based literacy practice to promote social justice reform? </a:t>
            </a:r>
          </a:p>
          <a:p>
            <a:pPr marL="342900" indent="-342900">
              <a:buFont typeface="+mj-lt"/>
              <a:buAutoNum type="arabicParenR"/>
            </a:pPr>
            <a:endParaRPr lang="en-US" dirty="0"/>
          </a:p>
        </p:txBody>
      </p:sp>
    </p:spTree>
    <p:extLst>
      <p:ext uri="{BB962C8B-B14F-4D97-AF65-F5344CB8AC3E}">
        <p14:creationId xmlns:p14="http://schemas.microsoft.com/office/powerpoint/2010/main" val="15185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0"/>
            <a:ext cx="9144000" cy="1066801"/>
          </a:xfrm>
        </p:spPr>
        <p:txBody>
          <a:bodyPr/>
          <a:lstStyle/>
          <a:p>
            <a:pPr algn="ctr"/>
            <a:r>
              <a:rPr lang="en-US" sz="6000" dirty="0" smtClean="0"/>
              <a:t>Quilts from th</a:t>
            </a:r>
            <a:r>
              <a:rPr lang="en-US" sz="6000" dirty="0" smtClean="0"/>
              <a:t>e Collection</a:t>
            </a:r>
            <a:endParaRPr lang="en-US" sz="6000" dirty="0"/>
          </a:p>
        </p:txBody>
      </p:sp>
      <p:pic>
        <p:nvPicPr>
          <p:cNvPr id="4" name="Picture 3" descr="Hand Gun"/>
          <p:cNvPicPr/>
          <p:nvPr/>
        </p:nvPicPr>
        <p:blipFill>
          <a:blip r:embed="rId3">
            <a:extLst>
              <a:ext uri="{28A0092B-C50C-407E-A947-70E740481C1C}">
                <a14:useLocalDpi xmlns:a14="http://schemas.microsoft.com/office/drawing/2010/main" val="0"/>
              </a:ext>
            </a:extLst>
          </a:blip>
          <a:srcRect/>
          <a:stretch>
            <a:fillRect/>
          </a:stretch>
        </p:blipFill>
        <p:spPr bwMode="auto">
          <a:xfrm>
            <a:off x="455612" y="990600"/>
            <a:ext cx="3191966" cy="2667000"/>
          </a:xfrm>
          <a:prstGeom prst="rect">
            <a:avLst/>
          </a:prstGeom>
          <a:noFill/>
          <a:ln>
            <a:noFill/>
          </a:ln>
        </p:spPr>
      </p:pic>
      <p:pic>
        <p:nvPicPr>
          <p:cNvPr id="5" name="Picture 4" descr="Ma and Pa Get Radicalized in Oregon"/>
          <p:cNvPicPr/>
          <p:nvPr/>
        </p:nvPicPr>
        <p:blipFill>
          <a:blip r:embed="rId4">
            <a:extLst>
              <a:ext uri="{28A0092B-C50C-407E-A947-70E740481C1C}">
                <a14:useLocalDpi xmlns:a14="http://schemas.microsoft.com/office/drawing/2010/main" val="0"/>
              </a:ext>
            </a:extLst>
          </a:blip>
          <a:srcRect/>
          <a:stretch>
            <a:fillRect/>
          </a:stretch>
        </p:blipFill>
        <p:spPr bwMode="auto">
          <a:xfrm>
            <a:off x="5332412" y="990600"/>
            <a:ext cx="3086344" cy="2857499"/>
          </a:xfrm>
          <a:prstGeom prst="rect">
            <a:avLst/>
          </a:prstGeom>
          <a:noFill/>
          <a:ln>
            <a:noFill/>
          </a:ln>
        </p:spPr>
      </p:pic>
      <p:pic>
        <p:nvPicPr>
          <p:cNvPr id="6" name="Picture 5" descr="Ready, Aim, Fire!"/>
          <p:cNvPicPr/>
          <p:nvPr/>
        </p:nvPicPr>
        <p:blipFill>
          <a:blip r:embed="rId5">
            <a:extLst>
              <a:ext uri="{28A0092B-C50C-407E-A947-70E740481C1C}">
                <a14:useLocalDpi xmlns:a14="http://schemas.microsoft.com/office/drawing/2010/main" val="0"/>
              </a:ext>
            </a:extLst>
          </a:blip>
          <a:srcRect/>
          <a:stretch>
            <a:fillRect/>
          </a:stretch>
        </p:blipFill>
        <p:spPr bwMode="auto">
          <a:xfrm>
            <a:off x="9523412" y="990600"/>
            <a:ext cx="2528887" cy="4369525"/>
          </a:xfrm>
          <a:prstGeom prst="rect">
            <a:avLst/>
          </a:prstGeom>
          <a:noFill/>
          <a:ln>
            <a:noFill/>
          </a:ln>
        </p:spPr>
      </p:pic>
      <p:pic>
        <p:nvPicPr>
          <p:cNvPr id="7" name="Picture 6" descr="America's Heartland"/>
          <p:cNvPicPr/>
          <p:nvPr/>
        </p:nvPicPr>
        <p:blipFill>
          <a:blip r:embed="rId6">
            <a:extLst>
              <a:ext uri="{28A0092B-C50C-407E-A947-70E740481C1C}">
                <a14:useLocalDpi xmlns:a14="http://schemas.microsoft.com/office/drawing/2010/main" val="0"/>
              </a:ext>
            </a:extLst>
          </a:blip>
          <a:srcRect/>
          <a:stretch>
            <a:fillRect/>
          </a:stretch>
        </p:blipFill>
        <p:spPr bwMode="auto">
          <a:xfrm>
            <a:off x="105979" y="3810000"/>
            <a:ext cx="5004977" cy="2969623"/>
          </a:xfrm>
          <a:prstGeom prst="rect">
            <a:avLst/>
          </a:prstGeom>
          <a:noFill/>
          <a:ln>
            <a:noFill/>
          </a:ln>
        </p:spPr>
      </p:pic>
      <p:pic>
        <p:nvPicPr>
          <p:cNvPr id="8" name="Picture 7" descr="Empty Chairs at Dinner Tables"/>
          <p:cNvPicPr/>
          <p:nvPr/>
        </p:nvPicPr>
        <p:blipFill>
          <a:blip r:embed="rId7">
            <a:extLst>
              <a:ext uri="{28A0092B-C50C-407E-A947-70E740481C1C}">
                <a14:useLocalDpi xmlns:a14="http://schemas.microsoft.com/office/drawing/2010/main" val="0"/>
              </a:ext>
            </a:extLst>
          </a:blip>
          <a:srcRect/>
          <a:stretch>
            <a:fillRect/>
          </a:stretch>
        </p:blipFill>
        <p:spPr bwMode="auto">
          <a:xfrm>
            <a:off x="5865813" y="4038600"/>
            <a:ext cx="3276600" cy="2741023"/>
          </a:xfrm>
          <a:prstGeom prst="rect">
            <a:avLst/>
          </a:prstGeom>
          <a:noFill/>
          <a:ln>
            <a:noFill/>
          </a:ln>
        </p:spPr>
      </p:pic>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81" y="198120"/>
            <a:ext cx="3276599" cy="633549"/>
          </a:xfrm>
        </p:spPr>
        <p:txBody>
          <a:bodyPr/>
          <a:lstStyle/>
          <a:p>
            <a:r>
              <a:rPr lang="en-US" dirty="0" smtClean="0"/>
              <a:t>Quilt #1</a:t>
            </a:r>
            <a:endParaRPr lang="en-US" dirty="0"/>
          </a:p>
        </p:txBody>
      </p:sp>
      <p:sp>
        <p:nvSpPr>
          <p:cNvPr id="4" name="Text Placeholder 3"/>
          <p:cNvSpPr>
            <a:spLocks noGrp="1"/>
          </p:cNvSpPr>
          <p:nvPr>
            <p:ph type="body" sz="half" idx="2"/>
          </p:nvPr>
        </p:nvSpPr>
        <p:spPr>
          <a:xfrm>
            <a:off x="74612" y="838200"/>
            <a:ext cx="4190999" cy="5943600"/>
          </a:xfrm>
        </p:spPr>
        <p:txBody>
          <a:bodyPr/>
          <a:lstStyle/>
          <a:p>
            <a:pPr marL="285750" indent="-285750">
              <a:buClr>
                <a:srgbClr val="FF0000"/>
              </a:buClr>
              <a:buFont typeface="Wingdings" panose="05000000000000000000" pitchFamily="2" charset="2"/>
              <a:buChar char="M"/>
            </a:pPr>
            <a:r>
              <a:rPr lang="en-US" dirty="0" smtClean="0"/>
              <a:t>Hand Gun</a:t>
            </a:r>
          </a:p>
          <a:p>
            <a:pPr marL="285750" indent="-285750">
              <a:buClr>
                <a:srgbClr val="FF0000"/>
              </a:buClr>
              <a:buFont typeface="Wingdings" panose="05000000000000000000" pitchFamily="2" charset="2"/>
              <a:buChar char="M"/>
            </a:pPr>
            <a:r>
              <a:rPr lang="en-US" dirty="0" smtClean="0"/>
              <a:t>Alisa Golden | Berkeley, California, USA</a:t>
            </a:r>
          </a:p>
          <a:p>
            <a:pPr marL="285750" indent="-285750">
              <a:buClr>
                <a:srgbClr val="FF0000"/>
              </a:buClr>
              <a:buFont typeface="Wingdings" panose="05000000000000000000" pitchFamily="2" charset="2"/>
              <a:buChar char="M"/>
            </a:pPr>
            <a:r>
              <a:rPr lang="en-US" dirty="0" smtClean="0"/>
              <a:t>39 x 45.5 inches</a:t>
            </a:r>
            <a:endParaRPr lang="en-US" dirty="0" smtClean="0"/>
          </a:p>
          <a:p>
            <a:pPr marL="285750" indent="-285750">
              <a:buClr>
                <a:srgbClr val="FF0000"/>
              </a:buClr>
              <a:buFont typeface="Wingdings" panose="05000000000000000000" pitchFamily="2" charset="2"/>
              <a:buChar char="M"/>
            </a:pPr>
            <a:r>
              <a:rPr lang="en-US" dirty="0"/>
              <a:t>In this piece I captured true gun stories from three disparate views. The conversation opens with hand-embroidered text in black and white and the repeating image of a gun-or is it? Different colors, positive and negative images of my hand, fingers curled, the theme, variations and composition are a nod to Wallace Berman's 1960s </a:t>
            </a:r>
            <a:r>
              <a:rPr lang="en-US" dirty="0" err="1"/>
              <a:t>Verifax</a:t>
            </a:r>
            <a:r>
              <a:rPr lang="en-US" dirty="0"/>
              <a:t> collages. When is it good? When is it bad? Where is the gray? Positive, negative-what colors our judgment? How do we trick ourselves? </a:t>
            </a:r>
            <a:endParaRPr lang="en-US" dirty="0"/>
          </a:p>
        </p:txBody>
      </p:sp>
      <p:pic>
        <p:nvPicPr>
          <p:cNvPr id="7" name="Content Placeholder 6" descr="Hand Gu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0412" y="76200"/>
            <a:ext cx="7618413" cy="6705600"/>
          </a:xfrm>
          <a:prstGeom prst="rect">
            <a:avLst/>
          </a:prstGeom>
          <a:noFill/>
          <a:ln>
            <a:noFill/>
          </a:ln>
        </p:spPr>
      </p:pic>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98" y="58783"/>
            <a:ext cx="3276599" cy="685800"/>
          </a:xfrm>
        </p:spPr>
        <p:txBody>
          <a:bodyPr/>
          <a:lstStyle/>
          <a:p>
            <a:r>
              <a:rPr lang="en-US" dirty="0" smtClean="0"/>
              <a:t>Quilt #2</a:t>
            </a:r>
            <a:endParaRPr lang="en-US" dirty="0"/>
          </a:p>
        </p:txBody>
      </p:sp>
      <p:sp>
        <p:nvSpPr>
          <p:cNvPr id="3" name="Text Placeholder 2"/>
          <p:cNvSpPr>
            <a:spLocks noGrp="1"/>
          </p:cNvSpPr>
          <p:nvPr>
            <p:ph type="body" sz="half" idx="2"/>
          </p:nvPr>
        </p:nvSpPr>
        <p:spPr>
          <a:xfrm>
            <a:off x="74612" y="762000"/>
            <a:ext cx="4190999" cy="5943600"/>
          </a:xfrm>
        </p:spPr>
        <p:txBody>
          <a:bodyPr/>
          <a:lstStyle/>
          <a:p>
            <a:pPr marL="285750" indent="-285750">
              <a:buClr>
                <a:srgbClr val="FF0000"/>
              </a:buClr>
              <a:buFont typeface="Wingdings" panose="05000000000000000000" pitchFamily="2" charset="2"/>
              <a:buChar char="M"/>
            </a:pPr>
            <a:r>
              <a:rPr lang="en-US" dirty="0" smtClean="0"/>
              <a:t>Ma and Pa Get Radicalized in Oregon</a:t>
            </a:r>
          </a:p>
          <a:p>
            <a:pPr marL="285750" indent="-285750">
              <a:buClr>
                <a:srgbClr val="FF0000"/>
              </a:buClr>
              <a:buFont typeface="Wingdings" panose="05000000000000000000" pitchFamily="2" charset="2"/>
              <a:buChar char="M"/>
            </a:pPr>
            <a:r>
              <a:rPr lang="en-US" dirty="0" smtClean="0"/>
              <a:t>Sheryl LeBlanc | Eugene, Oregon, USA</a:t>
            </a:r>
          </a:p>
          <a:p>
            <a:pPr marL="285750" indent="-285750">
              <a:buClr>
                <a:srgbClr val="FF0000"/>
              </a:buClr>
              <a:buFont typeface="Wingdings" panose="05000000000000000000" pitchFamily="2" charset="2"/>
              <a:buChar char="M"/>
            </a:pPr>
            <a:r>
              <a:rPr lang="en-US" dirty="0" smtClean="0"/>
              <a:t>49 x 46 inches </a:t>
            </a:r>
          </a:p>
          <a:p>
            <a:pPr marL="285750" indent="-285750">
              <a:buClr>
                <a:srgbClr val="FF0000"/>
              </a:buClr>
              <a:buFont typeface="Wingdings" panose="05000000000000000000" pitchFamily="2" charset="2"/>
              <a:buChar char="M"/>
            </a:pPr>
            <a:r>
              <a:rPr lang="en-US" dirty="0" smtClean="0"/>
              <a:t>My </a:t>
            </a:r>
            <a:r>
              <a:rPr lang="en-US" dirty="0"/>
              <a:t>experience of Oregon practicing a fairly "Live and Let Live" attitude was abruptly shaken by the 41-day occupation of the Malheur National Wildlife Refuge in 2015. I questioned how remote, public access wetlands could possibly morph overnight into a hostile site of gun-wielding, angry protesters. Previous verbal dissatisfaction had escalated into a show of force and an arsenal of guns, where formerly farmers and ranchers had managed to cohabitate in </a:t>
            </a:r>
            <a:r>
              <a:rPr lang="en-US" dirty="0" smtClean="0"/>
              <a:t>peace.</a:t>
            </a:r>
          </a:p>
          <a:p>
            <a:pPr marL="285750" indent="-285750">
              <a:buClr>
                <a:srgbClr val="FF0000"/>
              </a:buClr>
              <a:buFont typeface="Wingdings" panose="05000000000000000000" pitchFamily="2" charset="2"/>
              <a:buChar char="M"/>
            </a:pPr>
            <a:r>
              <a:rPr lang="en-US" dirty="0" smtClean="0"/>
              <a:t>While </a:t>
            </a:r>
            <a:r>
              <a:rPr lang="en-US" dirty="0"/>
              <a:t>the refuge has been restored, my disregard of who is carrying what has not, and I now proceed with caution</a:t>
            </a:r>
            <a:r>
              <a:rPr lang="en-US" dirty="0" smtClean="0"/>
              <a:t>. </a:t>
            </a:r>
            <a:endParaRPr lang="en-US" dirty="0"/>
          </a:p>
        </p:txBody>
      </p:sp>
      <p:pic>
        <p:nvPicPr>
          <p:cNvPr id="5" name="Content Placeholder 4" descr="Ma and Pa Get Radicalized in Oreg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6612" y="152400"/>
            <a:ext cx="7391400" cy="6553200"/>
          </a:xfrm>
          <a:prstGeom prst="rect">
            <a:avLst/>
          </a:prstGeom>
          <a:noFill/>
          <a:ln>
            <a:noFill/>
          </a:ln>
        </p:spPr>
      </p:pic>
    </p:spTree>
    <p:extLst>
      <p:ext uri="{BB962C8B-B14F-4D97-AF65-F5344CB8AC3E}">
        <p14:creationId xmlns:p14="http://schemas.microsoft.com/office/powerpoint/2010/main" val="36947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3276599" cy="609600"/>
          </a:xfrm>
        </p:spPr>
        <p:txBody>
          <a:bodyPr/>
          <a:lstStyle/>
          <a:p>
            <a:r>
              <a:rPr lang="en-US" dirty="0" smtClean="0"/>
              <a:t>Quilt #3</a:t>
            </a:r>
            <a:endParaRPr lang="en-US" dirty="0"/>
          </a:p>
        </p:txBody>
      </p:sp>
      <p:sp>
        <p:nvSpPr>
          <p:cNvPr id="3" name="Text Placeholder 2"/>
          <p:cNvSpPr>
            <a:spLocks noGrp="1"/>
          </p:cNvSpPr>
          <p:nvPr>
            <p:ph type="body" sz="half" idx="2"/>
          </p:nvPr>
        </p:nvSpPr>
        <p:spPr>
          <a:xfrm>
            <a:off x="150812" y="838200"/>
            <a:ext cx="4114799" cy="5867400"/>
          </a:xfrm>
        </p:spPr>
        <p:txBody>
          <a:bodyPr/>
          <a:lstStyle/>
          <a:p>
            <a:pPr marL="285750" indent="-285750">
              <a:buClr>
                <a:srgbClr val="FF0000"/>
              </a:buClr>
              <a:buFont typeface="Wingdings" panose="05000000000000000000" pitchFamily="2" charset="2"/>
              <a:buChar char="M"/>
            </a:pPr>
            <a:r>
              <a:rPr lang="en-US" dirty="0" smtClean="0"/>
              <a:t>Ready, Aim, Fire! </a:t>
            </a:r>
          </a:p>
          <a:p>
            <a:pPr marL="285750" indent="-285750">
              <a:buClr>
                <a:srgbClr val="FF0000"/>
              </a:buClr>
              <a:buFont typeface="Wingdings" panose="05000000000000000000" pitchFamily="2" charset="2"/>
              <a:buChar char="M"/>
            </a:pPr>
            <a:r>
              <a:rPr lang="en-US" dirty="0" smtClean="0"/>
              <a:t>Susan Lenz | Columbia, South Carolina, USA </a:t>
            </a:r>
          </a:p>
          <a:p>
            <a:pPr marL="285750" indent="-285750">
              <a:buClr>
                <a:srgbClr val="FF0000"/>
              </a:buClr>
              <a:buFont typeface="Wingdings" panose="05000000000000000000" pitchFamily="2" charset="2"/>
              <a:buChar char="M"/>
            </a:pPr>
            <a:r>
              <a:rPr lang="en-US" dirty="0" smtClean="0"/>
              <a:t>40 x 24 inches </a:t>
            </a:r>
          </a:p>
          <a:p>
            <a:pPr marL="285750" indent="-285750">
              <a:buClr>
                <a:srgbClr val="FF0000"/>
              </a:buClr>
              <a:buFont typeface="Wingdings" panose="05000000000000000000" pitchFamily="2" charset="2"/>
              <a:buChar char="M"/>
            </a:pPr>
            <a:r>
              <a:rPr lang="en-US" dirty="0"/>
              <a:t>When seeking solutions to any difficult societal conversation, one must be prepared, focused, and forthright. In other words, "Ready, Aim, Fire</a:t>
            </a:r>
            <a:r>
              <a:rPr lang="en-US" dirty="0" smtClean="0"/>
              <a:t>!“  </a:t>
            </a:r>
            <a:endParaRPr lang="en-US" dirty="0"/>
          </a:p>
        </p:txBody>
      </p:sp>
      <p:pic>
        <p:nvPicPr>
          <p:cNvPr id="5" name="Content Placeholder 4" descr="Ready, Aim, Fir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8212" y="152400"/>
            <a:ext cx="4495799" cy="6553200"/>
          </a:xfrm>
          <a:prstGeom prst="rect">
            <a:avLst/>
          </a:prstGeom>
          <a:noFill/>
          <a:ln>
            <a:noFill/>
          </a:ln>
        </p:spPr>
      </p:pic>
    </p:spTree>
    <p:extLst>
      <p:ext uri="{BB962C8B-B14F-4D97-AF65-F5344CB8AC3E}">
        <p14:creationId xmlns:p14="http://schemas.microsoft.com/office/powerpoint/2010/main" val="382622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3276599" cy="628650"/>
          </a:xfrm>
        </p:spPr>
        <p:txBody>
          <a:bodyPr/>
          <a:lstStyle/>
          <a:p>
            <a:r>
              <a:rPr lang="en-US" dirty="0" smtClean="0"/>
              <a:t>Quilt #4</a:t>
            </a:r>
            <a:endParaRPr lang="en-US" dirty="0"/>
          </a:p>
        </p:txBody>
      </p:sp>
      <p:sp>
        <p:nvSpPr>
          <p:cNvPr id="3" name="Text Placeholder 2"/>
          <p:cNvSpPr>
            <a:spLocks noGrp="1"/>
          </p:cNvSpPr>
          <p:nvPr>
            <p:ph type="body" sz="half" idx="2"/>
          </p:nvPr>
        </p:nvSpPr>
        <p:spPr>
          <a:xfrm>
            <a:off x="150812" y="857250"/>
            <a:ext cx="4114799" cy="5848350"/>
          </a:xfrm>
        </p:spPr>
        <p:txBody>
          <a:bodyPr/>
          <a:lstStyle/>
          <a:p>
            <a:pPr marL="285750" indent="-285750">
              <a:buClr>
                <a:srgbClr val="FF0000"/>
              </a:buClr>
              <a:buFont typeface="Wingdings" panose="05000000000000000000" pitchFamily="2" charset="2"/>
              <a:buChar char="M"/>
            </a:pPr>
            <a:r>
              <a:rPr lang="en-US" dirty="0" smtClean="0"/>
              <a:t>America’s Heartland </a:t>
            </a:r>
          </a:p>
          <a:p>
            <a:pPr marL="285750" indent="-285750">
              <a:buClr>
                <a:srgbClr val="FF0000"/>
              </a:buClr>
              <a:buFont typeface="Wingdings" panose="05000000000000000000" pitchFamily="2" charset="2"/>
              <a:buChar char="M"/>
            </a:pPr>
            <a:r>
              <a:rPr lang="en-US" dirty="0" smtClean="0"/>
              <a:t>Michele </a:t>
            </a:r>
            <a:r>
              <a:rPr lang="en-US" dirty="0" err="1" smtClean="0"/>
              <a:t>Makinen</a:t>
            </a:r>
            <a:r>
              <a:rPr lang="en-US" dirty="0" smtClean="0"/>
              <a:t> | Chicago, Illinois, USA </a:t>
            </a:r>
          </a:p>
          <a:p>
            <a:pPr marL="285750" indent="-285750">
              <a:buClr>
                <a:srgbClr val="FF0000"/>
              </a:buClr>
              <a:buFont typeface="Wingdings" panose="05000000000000000000" pitchFamily="2" charset="2"/>
              <a:buChar char="M"/>
            </a:pPr>
            <a:r>
              <a:rPr lang="en-US" dirty="0" smtClean="0"/>
              <a:t> 39 x 72 inches – Photo: Monika </a:t>
            </a:r>
            <a:r>
              <a:rPr lang="en-US" dirty="0" err="1" smtClean="0"/>
              <a:t>Wulfers</a:t>
            </a:r>
            <a:r>
              <a:rPr lang="en-US" dirty="0"/>
              <a:t> </a:t>
            </a:r>
            <a:endParaRPr lang="en-US" dirty="0" smtClean="0"/>
          </a:p>
          <a:p>
            <a:pPr marL="285750" indent="-285750">
              <a:buClr>
                <a:srgbClr val="FF0000"/>
              </a:buClr>
              <a:buFont typeface="Wingdings" panose="05000000000000000000" pitchFamily="2" charset="2"/>
              <a:buChar char="M"/>
            </a:pPr>
            <a:r>
              <a:rPr lang="en-US" dirty="0" smtClean="0"/>
              <a:t>The </a:t>
            </a:r>
            <a:r>
              <a:rPr lang="en-US" dirty="0"/>
              <a:t>whole concept for this quilt came to me soon after the shootings in Newtown, Connecticut, in December, 2012. The black piping and gray/black behind the stars is intended to create a somber mood, while the appliquéd handgun completes the </a:t>
            </a:r>
            <a:r>
              <a:rPr lang="en-US" dirty="0" smtClean="0"/>
              <a:t>message.</a:t>
            </a:r>
          </a:p>
          <a:p>
            <a:pPr marL="285750" indent="-285750">
              <a:buClr>
                <a:srgbClr val="FF0000"/>
              </a:buClr>
              <a:buFont typeface="Wingdings" panose="05000000000000000000" pitchFamily="2" charset="2"/>
              <a:buChar char="M"/>
            </a:pPr>
            <a:r>
              <a:rPr lang="en-US" dirty="0" smtClean="0"/>
              <a:t>It </a:t>
            </a:r>
            <a:r>
              <a:rPr lang="en-US" dirty="0"/>
              <a:t>is very tragic that gun violence in the United States occurs so often that the message in this quilt has no chance to fade away.</a:t>
            </a:r>
          </a:p>
          <a:p>
            <a:pPr>
              <a:buClr>
                <a:srgbClr val="FF0000"/>
              </a:buClr>
            </a:pPr>
            <a:endParaRPr lang="en-US" dirty="0"/>
          </a:p>
        </p:txBody>
      </p:sp>
      <p:pic>
        <p:nvPicPr>
          <p:cNvPr id="5" name="Content Placeholder 4" descr="America's Heartlan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4212" y="685800"/>
            <a:ext cx="7669076" cy="5562600"/>
          </a:xfrm>
          <a:prstGeom prst="rect">
            <a:avLst/>
          </a:prstGeom>
          <a:noFill/>
          <a:ln>
            <a:noFill/>
          </a:ln>
        </p:spPr>
      </p:pic>
    </p:spTree>
    <p:extLst>
      <p:ext uri="{BB962C8B-B14F-4D97-AF65-F5344CB8AC3E}">
        <p14:creationId xmlns:p14="http://schemas.microsoft.com/office/powerpoint/2010/main" val="339013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45869"/>
            <a:ext cx="3276599" cy="609600"/>
          </a:xfrm>
        </p:spPr>
        <p:txBody>
          <a:bodyPr/>
          <a:lstStyle/>
          <a:p>
            <a:r>
              <a:rPr lang="en-US" dirty="0" smtClean="0"/>
              <a:t>Quilt #5</a:t>
            </a:r>
            <a:endParaRPr lang="en-US" dirty="0"/>
          </a:p>
        </p:txBody>
      </p:sp>
      <p:sp>
        <p:nvSpPr>
          <p:cNvPr id="3" name="Text Placeholder 2"/>
          <p:cNvSpPr>
            <a:spLocks noGrp="1"/>
          </p:cNvSpPr>
          <p:nvPr>
            <p:ph type="body" sz="half" idx="2"/>
          </p:nvPr>
        </p:nvSpPr>
        <p:spPr>
          <a:xfrm>
            <a:off x="74612" y="762000"/>
            <a:ext cx="4190999" cy="6019800"/>
          </a:xfrm>
        </p:spPr>
        <p:txBody>
          <a:bodyPr/>
          <a:lstStyle/>
          <a:p>
            <a:pPr marL="285750" indent="-285750">
              <a:buClr>
                <a:srgbClr val="FF0000"/>
              </a:buClr>
              <a:buFont typeface="Wingdings" panose="05000000000000000000" pitchFamily="2" charset="2"/>
              <a:buChar char="M"/>
            </a:pPr>
            <a:r>
              <a:rPr lang="en-US" dirty="0" smtClean="0"/>
              <a:t>Empty Chairs at Dinner Tables </a:t>
            </a:r>
          </a:p>
          <a:p>
            <a:pPr marL="285750" indent="-285750">
              <a:buClr>
                <a:srgbClr val="FF0000"/>
              </a:buClr>
              <a:buFont typeface="Wingdings" panose="05000000000000000000" pitchFamily="2" charset="2"/>
              <a:buChar char="M"/>
            </a:pPr>
            <a:r>
              <a:rPr lang="en-US" dirty="0" smtClean="0"/>
              <a:t>Joan Nicholson | Lenexa, Kansas, USA </a:t>
            </a:r>
          </a:p>
          <a:p>
            <a:pPr marL="285750" indent="-285750">
              <a:buClr>
                <a:srgbClr val="FF0000"/>
              </a:buClr>
              <a:buFont typeface="Wingdings" panose="05000000000000000000" pitchFamily="2" charset="2"/>
              <a:buChar char="M"/>
            </a:pPr>
            <a:r>
              <a:rPr lang="en-US" dirty="0" smtClean="0"/>
              <a:t>54 x 55 inches – Photo: Jim Nicholson </a:t>
            </a:r>
          </a:p>
          <a:p>
            <a:pPr marL="285750" indent="-285750">
              <a:buClr>
                <a:srgbClr val="FF0000"/>
              </a:buClr>
              <a:buFont typeface="Wingdings" panose="05000000000000000000" pitchFamily="2" charset="2"/>
              <a:buChar char="M"/>
            </a:pPr>
            <a:r>
              <a:rPr lang="en-US" dirty="0"/>
              <a:t>When I hear of another death by gun violence, I think of the family of the victim. They will forever live without a loved one because people in the United States have an unhealthy relationship with guns. No more holidays, birthdays, or even everyday dinners without a reminder of their loss. We can do better. Change will only occur if we all force Congress to make reasonable gun laws. At some point, one of us could be the next person staring at an empty chair. I hope it's not you. </a:t>
            </a:r>
          </a:p>
        </p:txBody>
      </p:sp>
      <p:pic>
        <p:nvPicPr>
          <p:cNvPr id="6" name="Content Placeholder 5" descr="Empty Chairs at Dinner Tabl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0412" y="145869"/>
            <a:ext cx="7467599" cy="6635931"/>
          </a:xfrm>
          <a:prstGeom prst="rect">
            <a:avLst/>
          </a:prstGeom>
          <a:noFill/>
          <a:ln>
            <a:noFill/>
          </a:ln>
        </p:spPr>
      </p:pic>
    </p:spTree>
    <p:extLst>
      <p:ext uri="{BB962C8B-B14F-4D97-AF65-F5344CB8AC3E}">
        <p14:creationId xmlns:p14="http://schemas.microsoft.com/office/powerpoint/2010/main" val="39069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677</TotalTime>
  <Words>1534</Words>
  <Application>Microsoft Office PowerPoint</Application>
  <PresentationFormat>Custom</PresentationFormat>
  <Paragraphs>74</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Palatino Linotype</vt:lpstr>
      <vt:lpstr>Wingdings</vt:lpstr>
      <vt:lpstr>Watercolor_16x9</vt:lpstr>
      <vt:lpstr>Quilting Guilt: An Analysis of Quilts, Literacies, and Literacy Practices as Social Justice Reform</vt:lpstr>
      <vt:lpstr>Background</vt:lpstr>
      <vt:lpstr>Artifact Analysis</vt:lpstr>
      <vt:lpstr>Quilts from the Collection</vt:lpstr>
      <vt:lpstr>Quilt #1</vt:lpstr>
      <vt:lpstr>Quilt #2</vt:lpstr>
      <vt:lpstr>Quilt #3</vt:lpstr>
      <vt:lpstr>Quilt #4</vt:lpstr>
      <vt:lpstr>Quilt #5</vt:lpstr>
      <vt:lpstr>Discussion</vt:lpstr>
      <vt:lpstr>References</vt:lpstr>
      <vt:lpstr>Questions?</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Windows User</dc:creator>
  <cp:lastModifiedBy>Windows User</cp:lastModifiedBy>
  <cp:revision>27</cp:revision>
  <dcterms:created xsi:type="dcterms:W3CDTF">2018-12-03T11:40:47Z</dcterms:created>
  <dcterms:modified xsi:type="dcterms:W3CDTF">2018-12-03T22:58:10Z</dcterms:modified>
</cp:coreProperties>
</file>