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8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 varScale="1">
        <p:scale>
          <a:sx n="73" d="100"/>
          <a:sy n="73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9B739-A756-43E8-9F74-040283A345D0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56CE7F-5D3F-4C8D-BFFB-88D6ECBED9FD}">
      <dgm:prSet/>
      <dgm:spPr/>
      <dgm:t>
        <a:bodyPr/>
        <a:lstStyle/>
        <a:p>
          <a:r>
            <a:rPr lang="en-US"/>
            <a:t>Define literacy/literacy practices</a:t>
          </a:r>
        </a:p>
      </dgm:t>
    </dgm:pt>
    <dgm:pt modelId="{3B45429B-FB81-4818-A5D6-20DBB8762257}" type="parTrans" cxnId="{DFFA8527-2317-46E9-9A51-0770354875BA}">
      <dgm:prSet/>
      <dgm:spPr/>
      <dgm:t>
        <a:bodyPr/>
        <a:lstStyle/>
        <a:p>
          <a:endParaRPr lang="en-US"/>
        </a:p>
      </dgm:t>
    </dgm:pt>
    <dgm:pt modelId="{4C774849-AF12-4233-B152-2C245F6037F1}" type="sibTrans" cxnId="{DFFA8527-2317-46E9-9A51-0770354875BA}">
      <dgm:prSet/>
      <dgm:spPr/>
      <dgm:t>
        <a:bodyPr/>
        <a:lstStyle/>
        <a:p>
          <a:endParaRPr lang="en-US"/>
        </a:p>
      </dgm:t>
    </dgm:pt>
    <dgm:pt modelId="{B98390D1-2333-4F8C-AF49-FBEDD7E28CA9}">
      <dgm:prSet/>
      <dgm:spPr/>
      <dgm:t>
        <a:bodyPr/>
        <a:lstStyle/>
        <a:p>
          <a:r>
            <a:rPr lang="en-US" dirty="0"/>
            <a:t>Identify literacy practices in academic setting</a:t>
          </a:r>
        </a:p>
      </dgm:t>
    </dgm:pt>
    <dgm:pt modelId="{39650A5B-C03A-4826-A949-0B12315CB6B3}" type="parTrans" cxnId="{88DE7696-A95E-4B29-8860-57EB9A2603EF}">
      <dgm:prSet/>
      <dgm:spPr/>
      <dgm:t>
        <a:bodyPr/>
        <a:lstStyle/>
        <a:p>
          <a:endParaRPr lang="en-US"/>
        </a:p>
      </dgm:t>
    </dgm:pt>
    <dgm:pt modelId="{2E14B35F-CA64-473D-AFED-449A84CBD371}" type="sibTrans" cxnId="{88DE7696-A95E-4B29-8860-57EB9A2603EF}">
      <dgm:prSet/>
      <dgm:spPr/>
      <dgm:t>
        <a:bodyPr/>
        <a:lstStyle/>
        <a:p>
          <a:endParaRPr lang="en-US"/>
        </a:p>
      </dgm:t>
    </dgm:pt>
    <dgm:pt modelId="{973F93D8-4A3F-4D56-AC71-88840824B0CE}">
      <dgm:prSet/>
      <dgm:spPr/>
      <dgm:t>
        <a:bodyPr/>
        <a:lstStyle/>
        <a:p>
          <a:r>
            <a:rPr lang="en-US"/>
            <a:t>Connect literacy practices and self-efficacy</a:t>
          </a:r>
        </a:p>
      </dgm:t>
    </dgm:pt>
    <dgm:pt modelId="{35BB1379-21C7-473B-9357-3B8934D2C2AF}" type="parTrans" cxnId="{E9292A79-C601-42DA-A2AC-926AFA80D646}">
      <dgm:prSet/>
      <dgm:spPr/>
      <dgm:t>
        <a:bodyPr/>
        <a:lstStyle/>
        <a:p>
          <a:endParaRPr lang="en-US"/>
        </a:p>
      </dgm:t>
    </dgm:pt>
    <dgm:pt modelId="{8D6670E8-522C-4189-9387-652D01CEA1E6}" type="sibTrans" cxnId="{E9292A79-C601-42DA-A2AC-926AFA80D646}">
      <dgm:prSet/>
      <dgm:spPr/>
      <dgm:t>
        <a:bodyPr/>
        <a:lstStyle/>
        <a:p>
          <a:endParaRPr lang="en-US"/>
        </a:p>
      </dgm:t>
    </dgm:pt>
    <dgm:pt modelId="{CD6A6DCE-2811-4469-9E27-093BF4C0C28E}">
      <dgm:prSet/>
      <dgm:spPr/>
      <dgm:t>
        <a:bodyPr/>
        <a:lstStyle/>
        <a:p>
          <a:r>
            <a:rPr lang="en-US"/>
            <a:t>Discuss heuristic</a:t>
          </a:r>
        </a:p>
      </dgm:t>
    </dgm:pt>
    <dgm:pt modelId="{DFB9C43E-30E2-4BC5-8E13-64F4C7351A6E}" type="parTrans" cxnId="{76E2C4E2-BB7E-495C-BF99-74C6DA203A30}">
      <dgm:prSet/>
      <dgm:spPr/>
      <dgm:t>
        <a:bodyPr/>
        <a:lstStyle/>
        <a:p>
          <a:endParaRPr lang="en-US"/>
        </a:p>
      </dgm:t>
    </dgm:pt>
    <dgm:pt modelId="{C857C403-1683-405D-9966-C35FD49B83DD}" type="sibTrans" cxnId="{76E2C4E2-BB7E-495C-BF99-74C6DA203A30}">
      <dgm:prSet/>
      <dgm:spPr/>
      <dgm:t>
        <a:bodyPr/>
        <a:lstStyle/>
        <a:p>
          <a:endParaRPr lang="en-US"/>
        </a:p>
      </dgm:t>
    </dgm:pt>
    <dgm:pt modelId="{51D2B265-D247-4967-BD7A-82CD7A569858}">
      <dgm:prSet/>
      <dgm:spPr/>
      <dgm:t>
        <a:bodyPr/>
        <a:lstStyle/>
        <a:p>
          <a:r>
            <a:rPr lang="en-US" dirty="0"/>
            <a:t>Raise questions about self-efficacy</a:t>
          </a:r>
        </a:p>
      </dgm:t>
    </dgm:pt>
    <dgm:pt modelId="{BB0BC08B-CAB9-4EB9-8019-211A43C5F789}" type="parTrans" cxnId="{7A885CCE-616A-46C0-912B-C7593FB1EFB4}">
      <dgm:prSet/>
      <dgm:spPr/>
      <dgm:t>
        <a:bodyPr/>
        <a:lstStyle/>
        <a:p>
          <a:endParaRPr lang="en-US"/>
        </a:p>
      </dgm:t>
    </dgm:pt>
    <dgm:pt modelId="{1B263972-541C-4991-B4DE-827A929BA302}" type="sibTrans" cxnId="{7A885CCE-616A-46C0-912B-C7593FB1EFB4}">
      <dgm:prSet/>
      <dgm:spPr/>
      <dgm:t>
        <a:bodyPr/>
        <a:lstStyle/>
        <a:p>
          <a:endParaRPr lang="en-US"/>
        </a:p>
      </dgm:t>
    </dgm:pt>
    <dgm:pt modelId="{28213C9C-3293-41D6-908F-B98A199AF23E}" type="pres">
      <dgm:prSet presAssocID="{1449B739-A756-43E8-9F74-040283A345D0}" presName="root" presStyleCnt="0">
        <dgm:presLayoutVars>
          <dgm:dir/>
          <dgm:resizeHandles val="exact"/>
        </dgm:presLayoutVars>
      </dgm:prSet>
      <dgm:spPr/>
    </dgm:pt>
    <dgm:pt modelId="{C205AAFF-92BA-4EFD-8A98-93C753383B6E}" type="pres">
      <dgm:prSet presAssocID="{2B56CE7F-5D3F-4C8D-BFFB-88D6ECBED9FD}" presName="compNode" presStyleCnt="0"/>
      <dgm:spPr/>
    </dgm:pt>
    <dgm:pt modelId="{111B9CC5-61DF-4846-BAD6-B1FEBEE02F81}" type="pres">
      <dgm:prSet presAssocID="{2B56CE7F-5D3F-4C8D-BFFB-88D6ECBED9FD}" presName="bgRect" presStyleLbl="bgShp" presStyleIdx="0" presStyleCnt="5"/>
      <dgm:spPr/>
    </dgm:pt>
    <dgm:pt modelId="{D285A6E0-091B-4C0C-AABE-EFCFE3D9751E}" type="pres">
      <dgm:prSet presAssocID="{2B56CE7F-5D3F-4C8D-BFFB-88D6ECBED9F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FAB915D-E2BF-430A-A543-DDDCAC769096}" type="pres">
      <dgm:prSet presAssocID="{2B56CE7F-5D3F-4C8D-BFFB-88D6ECBED9FD}" presName="spaceRect" presStyleCnt="0"/>
      <dgm:spPr/>
    </dgm:pt>
    <dgm:pt modelId="{24B791C5-C6C9-43C8-924D-0F9D7D4610CE}" type="pres">
      <dgm:prSet presAssocID="{2B56CE7F-5D3F-4C8D-BFFB-88D6ECBED9FD}" presName="parTx" presStyleLbl="revTx" presStyleIdx="0" presStyleCnt="5">
        <dgm:presLayoutVars>
          <dgm:chMax val="0"/>
          <dgm:chPref val="0"/>
        </dgm:presLayoutVars>
      </dgm:prSet>
      <dgm:spPr/>
    </dgm:pt>
    <dgm:pt modelId="{277E6E3E-379D-476D-AF4B-A3488FBF5767}" type="pres">
      <dgm:prSet presAssocID="{4C774849-AF12-4233-B152-2C245F6037F1}" presName="sibTrans" presStyleCnt="0"/>
      <dgm:spPr/>
    </dgm:pt>
    <dgm:pt modelId="{6FB21F58-0C50-4AB1-988D-B57843953A6F}" type="pres">
      <dgm:prSet presAssocID="{B98390D1-2333-4F8C-AF49-FBEDD7E28CA9}" presName="compNode" presStyleCnt="0"/>
      <dgm:spPr/>
    </dgm:pt>
    <dgm:pt modelId="{608149F9-D78E-4F9F-B497-25AAC963AD3B}" type="pres">
      <dgm:prSet presAssocID="{B98390D1-2333-4F8C-AF49-FBEDD7E28CA9}" presName="bgRect" presStyleLbl="bgShp" presStyleIdx="1" presStyleCnt="5"/>
      <dgm:spPr/>
    </dgm:pt>
    <dgm:pt modelId="{C64AF33B-34CF-4DD6-B4D3-19ACED18FB11}" type="pres">
      <dgm:prSet presAssocID="{B98390D1-2333-4F8C-AF49-FBEDD7E28CA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9230BD95-7EF9-464C-8AA4-03006480D628}" type="pres">
      <dgm:prSet presAssocID="{B98390D1-2333-4F8C-AF49-FBEDD7E28CA9}" presName="spaceRect" presStyleCnt="0"/>
      <dgm:spPr/>
    </dgm:pt>
    <dgm:pt modelId="{FCAE7E4E-4B04-4208-AE0A-C1C2530E4FAC}" type="pres">
      <dgm:prSet presAssocID="{B98390D1-2333-4F8C-AF49-FBEDD7E28CA9}" presName="parTx" presStyleLbl="revTx" presStyleIdx="1" presStyleCnt="5">
        <dgm:presLayoutVars>
          <dgm:chMax val="0"/>
          <dgm:chPref val="0"/>
        </dgm:presLayoutVars>
      </dgm:prSet>
      <dgm:spPr/>
    </dgm:pt>
    <dgm:pt modelId="{877AD9DD-FE24-432B-8193-173A59411E0B}" type="pres">
      <dgm:prSet presAssocID="{2E14B35F-CA64-473D-AFED-449A84CBD371}" presName="sibTrans" presStyleCnt="0"/>
      <dgm:spPr/>
    </dgm:pt>
    <dgm:pt modelId="{77F977DE-107F-4FBF-8A8E-F56967B92EE9}" type="pres">
      <dgm:prSet presAssocID="{973F93D8-4A3F-4D56-AC71-88840824B0CE}" presName="compNode" presStyleCnt="0"/>
      <dgm:spPr/>
    </dgm:pt>
    <dgm:pt modelId="{981AC1A3-E042-4335-92A6-718C4ED6168A}" type="pres">
      <dgm:prSet presAssocID="{973F93D8-4A3F-4D56-AC71-88840824B0CE}" presName="bgRect" presStyleLbl="bgShp" presStyleIdx="2" presStyleCnt="5"/>
      <dgm:spPr/>
    </dgm:pt>
    <dgm:pt modelId="{72AA5679-64A8-449D-B361-E4F6286176E8}" type="pres">
      <dgm:prSet presAssocID="{973F93D8-4A3F-4D56-AC71-88840824B0C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AE1A1F9-FFB8-42B1-9295-D0570E3B4F88}" type="pres">
      <dgm:prSet presAssocID="{973F93D8-4A3F-4D56-AC71-88840824B0CE}" presName="spaceRect" presStyleCnt="0"/>
      <dgm:spPr/>
    </dgm:pt>
    <dgm:pt modelId="{22275498-0BAB-441C-B318-0360F7D3B5A4}" type="pres">
      <dgm:prSet presAssocID="{973F93D8-4A3F-4D56-AC71-88840824B0CE}" presName="parTx" presStyleLbl="revTx" presStyleIdx="2" presStyleCnt="5">
        <dgm:presLayoutVars>
          <dgm:chMax val="0"/>
          <dgm:chPref val="0"/>
        </dgm:presLayoutVars>
      </dgm:prSet>
      <dgm:spPr/>
    </dgm:pt>
    <dgm:pt modelId="{EA7EC835-650B-4500-9B41-F40AE4044571}" type="pres">
      <dgm:prSet presAssocID="{8D6670E8-522C-4189-9387-652D01CEA1E6}" presName="sibTrans" presStyleCnt="0"/>
      <dgm:spPr/>
    </dgm:pt>
    <dgm:pt modelId="{E86919FF-EAD8-4EF1-BA4C-D8899DE606CD}" type="pres">
      <dgm:prSet presAssocID="{CD6A6DCE-2811-4469-9E27-093BF4C0C28E}" presName="compNode" presStyleCnt="0"/>
      <dgm:spPr/>
    </dgm:pt>
    <dgm:pt modelId="{01378109-5A15-465F-A9D3-68503C95C8BD}" type="pres">
      <dgm:prSet presAssocID="{CD6A6DCE-2811-4469-9E27-093BF4C0C28E}" presName="bgRect" presStyleLbl="bgShp" presStyleIdx="3" presStyleCnt="5"/>
      <dgm:spPr/>
    </dgm:pt>
    <dgm:pt modelId="{59A4834A-B2C6-4667-BEA4-E4E3CA8EFD06}" type="pres">
      <dgm:prSet presAssocID="{CD6A6DCE-2811-4469-9E27-093BF4C0C28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CDCBB36-DE46-4F2D-A553-BA94FFBF86B5}" type="pres">
      <dgm:prSet presAssocID="{CD6A6DCE-2811-4469-9E27-093BF4C0C28E}" presName="spaceRect" presStyleCnt="0"/>
      <dgm:spPr/>
    </dgm:pt>
    <dgm:pt modelId="{0B9ABEB2-6AE8-41B0-B0A3-631FA9CB43F5}" type="pres">
      <dgm:prSet presAssocID="{CD6A6DCE-2811-4469-9E27-093BF4C0C28E}" presName="parTx" presStyleLbl="revTx" presStyleIdx="3" presStyleCnt="5">
        <dgm:presLayoutVars>
          <dgm:chMax val="0"/>
          <dgm:chPref val="0"/>
        </dgm:presLayoutVars>
      </dgm:prSet>
      <dgm:spPr/>
    </dgm:pt>
    <dgm:pt modelId="{42E32BC6-C8B3-4AA6-B773-6AFF897C30CE}" type="pres">
      <dgm:prSet presAssocID="{C857C403-1683-405D-9966-C35FD49B83DD}" presName="sibTrans" presStyleCnt="0"/>
      <dgm:spPr/>
    </dgm:pt>
    <dgm:pt modelId="{ACA86EBF-4427-4034-9565-3B2B425E3269}" type="pres">
      <dgm:prSet presAssocID="{51D2B265-D247-4967-BD7A-82CD7A569858}" presName="compNode" presStyleCnt="0"/>
      <dgm:spPr/>
    </dgm:pt>
    <dgm:pt modelId="{6F6D1324-ACD9-4190-ADC8-A8C23A6E8853}" type="pres">
      <dgm:prSet presAssocID="{51D2B265-D247-4967-BD7A-82CD7A569858}" presName="bgRect" presStyleLbl="bgShp" presStyleIdx="4" presStyleCnt="5"/>
      <dgm:spPr/>
    </dgm:pt>
    <dgm:pt modelId="{5E683C05-2E1D-4EF7-8D84-2FBE772D7876}" type="pres">
      <dgm:prSet presAssocID="{51D2B265-D247-4967-BD7A-82CD7A56985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1A1E4F3-0CD6-4F32-9E60-3BC6E196DD77}" type="pres">
      <dgm:prSet presAssocID="{51D2B265-D247-4967-BD7A-82CD7A569858}" presName="spaceRect" presStyleCnt="0"/>
      <dgm:spPr/>
    </dgm:pt>
    <dgm:pt modelId="{E8856B4C-8B8F-4274-A110-EF54BBF46E8C}" type="pres">
      <dgm:prSet presAssocID="{51D2B265-D247-4967-BD7A-82CD7A56985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870931B-3AB7-4DE4-83E2-8407F5498ED4}" type="presOf" srcId="{B98390D1-2333-4F8C-AF49-FBEDD7E28CA9}" destId="{FCAE7E4E-4B04-4208-AE0A-C1C2530E4FAC}" srcOrd="0" destOrd="0" presId="urn:microsoft.com/office/officeart/2018/2/layout/IconVerticalSolidList"/>
    <dgm:cxn modelId="{DFFA8527-2317-46E9-9A51-0770354875BA}" srcId="{1449B739-A756-43E8-9F74-040283A345D0}" destId="{2B56CE7F-5D3F-4C8D-BFFB-88D6ECBED9FD}" srcOrd="0" destOrd="0" parTransId="{3B45429B-FB81-4818-A5D6-20DBB8762257}" sibTransId="{4C774849-AF12-4233-B152-2C245F6037F1}"/>
    <dgm:cxn modelId="{D390083D-9A6B-4AC6-A9EA-07FD0B8A5A4F}" type="presOf" srcId="{973F93D8-4A3F-4D56-AC71-88840824B0CE}" destId="{22275498-0BAB-441C-B318-0360F7D3B5A4}" srcOrd="0" destOrd="0" presId="urn:microsoft.com/office/officeart/2018/2/layout/IconVerticalSolidList"/>
    <dgm:cxn modelId="{E9292A79-C601-42DA-A2AC-926AFA80D646}" srcId="{1449B739-A756-43E8-9F74-040283A345D0}" destId="{973F93D8-4A3F-4D56-AC71-88840824B0CE}" srcOrd="2" destOrd="0" parTransId="{35BB1379-21C7-473B-9357-3B8934D2C2AF}" sibTransId="{8D6670E8-522C-4189-9387-652D01CEA1E6}"/>
    <dgm:cxn modelId="{88DE7696-A95E-4B29-8860-57EB9A2603EF}" srcId="{1449B739-A756-43E8-9F74-040283A345D0}" destId="{B98390D1-2333-4F8C-AF49-FBEDD7E28CA9}" srcOrd="1" destOrd="0" parTransId="{39650A5B-C03A-4826-A949-0B12315CB6B3}" sibTransId="{2E14B35F-CA64-473D-AFED-449A84CBD371}"/>
    <dgm:cxn modelId="{A54567AE-56A1-4B1A-B360-3C87B59DEE16}" type="presOf" srcId="{1449B739-A756-43E8-9F74-040283A345D0}" destId="{28213C9C-3293-41D6-908F-B98A199AF23E}" srcOrd="0" destOrd="0" presId="urn:microsoft.com/office/officeart/2018/2/layout/IconVerticalSolidList"/>
    <dgm:cxn modelId="{EB5033B1-EC60-428F-9F16-FC404B9AA9F3}" type="presOf" srcId="{2B56CE7F-5D3F-4C8D-BFFB-88D6ECBED9FD}" destId="{24B791C5-C6C9-43C8-924D-0F9D7D4610CE}" srcOrd="0" destOrd="0" presId="urn:microsoft.com/office/officeart/2018/2/layout/IconVerticalSolidList"/>
    <dgm:cxn modelId="{7A885CCE-616A-46C0-912B-C7593FB1EFB4}" srcId="{1449B739-A756-43E8-9F74-040283A345D0}" destId="{51D2B265-D247-4967-BD7A-82CD7A569858}" srcOrd="4" destOrd="0" parTransId="{BB0BC08B-CAB9-4EB9-8019-211A43C5F789}" sibTransId="{1B263972-541C-4991-B4DE-827A929BA302}"/>
    <dgm:cxn modelId="{D08D03D8-A5AC-4DFB-93AE-E7D3E42F7CC9}" type="presOf" srcId="{51D2B265-D247-4967-BD7A-82CD7A569858}" destId="{E8856B4C-8B8F-4274-A110-EF54BBF46E8C}" srcOrd="0" destOrd="0" presId="urn:microsoft.com/office/officeart/2018/2/layout/IconVerticalSolidList"/>
    <dgm:cxn modelId="{16ACA8E1-B1CD-4706-871D-C0F9B9B16A87}" type="presOf" srcId="{CD6A6DCE-2811-4469-9E27-093BF4C0C28E}" destId="{0B9ABEB2-6AE8-41B0-B0A3-631FA9CB43F5}" srcOrd="0" destOrd="0" presId="urn:microsoft.com/office/officeart/2018/2/layout/IconVerticalSolidList"/>
    <dgm:cxn modelId="{76E2C4E2-BB7E-495C-BF99-74C6DA203A30}" srcId="{1449B739-A756-43E8-9F74-040283A345D0}" destId="{CD6A6DCE-2811-4469-9E27-093BF4C0C28E}" srcOrd="3" destOrd="0" parTransId="{DFB9C43E-30E2-4BC5-8E13-64F4C7351A6E}" sibTransId="{C857C403-1683-405D-9966-C35FD49B83DD}"/>
    <dgm:cxn modelId="{BCD1A6F2-52F5-40AE-8B3B-674C369A91CA}" type="presParOf" srcId="{28213C9C-3293-41D6-908F-B98A199AF23E}" destId="{C205AAFF-92BA-4EFD-8A98-93C753383B6E}" srcOrd="0" destOrd="0" presId="urn:microsoft.com/office/officeart/2018/2/layout/IconVerticalSolidList"/>
    <dgm:cxn modelId="{D0D077D8-FEE3-4DB0-BE7E-9921664C3886}" type="presParOf" srcId="{C205AAFF-92BA-4EFD-8A98-93C753383B6E}" destId="{111B9CC5-61DF-4846-BAD6-B1FEBEE02F81}" srcOrd="0" destOrd="0" presId="urn:microsoft.com/office/officeart/2018/2/layout/IconVerticalSolidList"/>
    <dgm:cxn modelId="{8F9C8029-48C6-4169-9E34-565D9E8B47A0}" type="presParOf" srcId="{C205AAFF-92BA-4EFD-8A98-93C753383B6E}" destId="{D285A6E0-091B-4C0C-AABE-EFCFE3D9751E}" srcOrd="1" destOrd="0" presId="urn:microsoft.com/office/officeart/2018/2/layout/IconVerticalSolidList"/>
    <dgm:cxn modelId="{0E22DF07-9DED-42B9-B892-FCF6A92F1E1A}" type="presParOf" srcId="{C205AAFF-92BA-4EFD-8A98-93C753383B6E}" destId="{9FAB915D-E2BF-430A-A543-DDDCAC769096}" srcOrd="2" destOrd="0" presId="urn:microsoft.com/office/officeart/2018/2/layout/IconVerticalSolidList"/>
    <dgm:cxn modelId="{BB38559D-2289-496A-A776-60C4E6E5022C}" type="presParOf" srcId="{C205AAFF-92BA-4EFD-8A98-93C753383B6E}" destId="{24B791C5-C6C9-43C8-924D-0F9D7D4610CE}" srcOrd="3" destOrd="0" presId="urn:microsoft.com/office/officeart/2018/2/layout/IconVerticalSolidList"/>
    <dgm:cxn modelId="{8BC87345-9BB0-4678-83B1-F967F5913FA1}" type="presParOf" srcId="{28213C9C-3293-41D6-908F-B98A199AF23E}" destId="{277E6E3E-379D-476D-AF4B-A3488FBF5767}" srcOrd="1" destOrd="0" presId="urn:microsoft.com/office/officeart/2018/2/layout/IconVerticalSolidList"/>
    <dgm:cxn modelId="{8189FED6-AB22-44C7-9694-5B3861C94D29}" type="presParOf" srcId="{28213C9C-3293-41D6-908F-B98A199AF23E}" destId="{6FB21F58-0C50-4AB1-988D-B57843953A6F}" srcOrd="2" destOrd="0" presId="urn:microsoft.com/office/officeart/2018/2/layout/IconVerticalSolidList"/>
    <dgm:cxn modelId="{5336766B-D399-494F-9B72-E71D08756768}" type="presParOf" srcId="{6FB21F58-0C50-4AB1-988D-B57843953A6F}" destId="{608149F9-D78E-4F9F-B497-25AAC963AD3B}" srcOrd="0" destOrd="0" presId="urn:microsoft.com/office/officeart/2018/2/layout/IconVerticalSolidList"/>
    <dgm:cxn modelId="{D643BF4A-8A69-477A-AA89-19BBD47F8C21}" type="presParOf" srcId="{6FB21F58-0C50-4AB1-988D-B57843953A6F}" destId="{C64AF33B-34CF-4DD6-B4D3-19ACED18FB11}" srcOrd="1" destOrd="0" presId="urn:microsoft.com/office/officeart/2018/2/layout/IconVerticalSolidList"/>
    <dgm:cxn modelId="{5FA4056C-04DB-42BD-9030-3ECF60F51E2C}" type="presParOf" srcId="{6FB21F58-0C50-4AB1-988D-B57843953A6F}" destId="{9230BD95-7EF9-464C-8AA4-03006480D628}" srcOrd="2" destOrd="0" presId="urn:microsoft.com/office/officeart/2018/2/layout/IconVerticalSolidList"/>
    <dgm:cxn modelId="{05B76F5E-C343-4C4A-BC3E-9B1747C7EAA2}" type="presParOf" srcId="{6FB21F58-0C50-4AB1-988D-B57843953A6F}" destId="{FCAE7E4E-4B04-4208-AE0A-C1C2530E4FAC}" srcOrd="3" destOrd="0" presId="urn:microsoft.com/office/officeart/2018/2/layout/IconVerticalSolidList"/>
    <dgm:cxn modelId="{A9C3D348-624F-4B6C-9ABD-FFDC55E047C8}" type="presParOf" srcId="{28213C9C-3293-41D6-908F-B98A199AF23E}" destId="{877AD9DD-FE24-432B-8193-173A59411E0B}" srcOrd="3" destOrd="0" presId="urn:microsoft.com/office/officeart/2018/2/layout/IconVerticalSolidList"/>
    <dgm:cxn modelId="{28DFC01C-BF0F-4BA5-BA9E-1512098E4E2D}" type="presParOf" srcId="{28213C9C-3293-41D6-908F-B98A199AF23E}" destId="{77F977DE-107F-4FBF-8A8E-F56967B92EE9}" srcOrd="4" destOrd="0" presId="urn:microsoft.com/office/officeart/2018/2/layout/IconVerticalSolidList"/>
    <dgm:cxn modelId="{E75B7994-1E8A-4242-BCA2-D19B5ED6B50F}" type="presParOf" srcId="{77F977DE-107F-4FBF-8A8E-F56967B92EE9}" destId="{981AC1A3-E042-4335-92A6-718C4ED6168A}" srcOrd="0" destOrd="0" presId="urn:microsoft.com/office/officeart/2018/2/layout/IconVerticalSolidList"/>
    <dgm:cxn modelId="{FEC99EB8-F6FD-437B-83DC-0D78C415E83B}" type="presParOf" srcId="{77F977DE-107F-4FBF-8A8E-F56967B92EE9}" destId="{72AA5679-64A8-449D-B361-E4F6286176E8}" srcOrd="1" destOrd="0" presId="urn:microsoft.com/office/officeart/2018/2/layout/IconVerticalSolidList"/>
    <dgm:cxn modelId="{C4C6822B-7E15-48AF-8186-6F6B59739C98}" type="presParOf" srcId="{77F977DE-107F-4FBF-8A8E-F56967B92EE9}" destId="{8AE1A1F9-FFB8-42B1-9295-D0570E3B4F88}" srcOrd="2" destOrd="0" presId="urn:microsoft.com/office/officeart/2018/2/layout/IconVerticalSolidList"/>
    <dgm:cxn modelId="{C426900F-4D85-41CF-85B7-A3E89D9D7EFD}" type="presParOf" srcId="{77F977DE-107F-4FBF-8A8E-F56967B92EE9}" destId="{22275498-0BAB-441C-B318-0360F7D3B5A4}" srcOrd="3" destOrd="0" presId="urn:microsoft.com/office/officeart/2018/2/layout/IconVerticalSolidList"/>
    <dgm:cxn modelId="{7B9364C2-771B-47E5-87FD-DCE7FC5DBFDE}" type="presParOf" srcId="{28213C9C-3293-41D6-908F-B98A199AF23E}" destId="{EA7EC835-650B-4500-9B41-F40AE4044571}" srcOrd="5" destOrd="0" presId="urn:microsoft.com/office/officeart/2018/2/layout/IconVerticalSolidList"/>
    <dgm:cxn modelId="{F27E6AF3-B4BF-49CC-85BB-003A30FB25D5}" type="presParOf" srcId="{28213C9C-3293-41D6-908F-B98A199AF23E}" destId="{E86919FF-EAD8-4EF1-BA4C-D8899DE606CD}" srcOrd="6" destOrd="0" presId="urn:microsoft.com/office/officeart/2018/2/layout/IconVerticalSolidList"/>
    <dgm:cxn modelId="{E6F34B38-7668-46A9-8C94-EE426153C9DD}" type="presParOf" srcId="{E86919FF-EAD8-4EF1-BA4C-D8899DE606CD}" destId="{01378109-5A15-465F-A9D3-68503C95C8BD}" srcOrd="0" destOrd="0" presId="urn:microsoft.com/office/officeart/2018/2/layout/IconVerticalSolidList"/>
    <dgm:cxn modelId="{3EE96FB3-C31F-477D-B886-78F4548444A8}" type="presParOf" srcId="{E86919FF-EAD8-4EF1-BA4C-D8899DE606CD}" destId="{59A4834A-B2C6-4667-BEA4-E4E3CA8EFD06}" srcOrd="1" destOrd="0" presId="urn:microsoft.com/office/officeart/2018/2/layout/IconVerticalSolidList"/>
    <dgm:cxn modelId="{36ABF463-C321-45D0-9277-35D530808159}" type="presParOf" srcId="{E86919FF-EAD8-4EF1-BA4C-D8899DE606CD}" destId="{6CDCBB36-DE46-4F2D-A553-BA94FFBF86B5}" srcOrd="2" destOrd="0" presId="urn:microsoft.com/office/officeart/2018/2/layout/IconVerticalSolidList"/>
    <dgm:cxn modelId="{3699B235-3CD0-4942-B9EE-2026043052E2}" type="presParOf" srcId="{E86919FF-EAD8-4EF1-BA4C-D8899DE606CD}" destId="{0B9ABEB2-6AE8-41B0-B0A3-631FA9CB43F5}" srcOrd="3" destOrd="0" presId="urn:microsoft.com/office/officeart/2018/2/layout/IconVerticalSolidList"/>
    <dgm:cxn modelId="{56AB7D4F-3D12-46E8-A7B3-316B7BB49A5D}" type="presParOf" srcId="{28213C9C-3293-41D6-908F-B98A199AF23E}" destId="{42E32BC6-C8B3-4AA6-B773-6AFF897C30CE}" srcOrd="7" destOrd="0" presId="urn:microsoft.com/office/officeart/2018/2/layout/IconVerticalSolidList"/>
    <dgm:cxn modelId="{2C4654E1-C5A9-4392-9A10-F843FC4089DE}" type="presParOf" srcId="{28213C9C-3293-41D6-908F-B98A199AF23E}" destId="{ACA86EBF-4427-4034-9565-3B2B425E3269}" srcOrd="8" destOrd="0" presId="urn:microsoft.com/office/officeart/2018/2/layout/IconVerticalSolidList"/>
    <dgm:cxn modelId="{A743F5D8-C43C-4273-8B97-C350E0E579CD}" type="presParOf" srcId="{ACA86EBF-4427-4034-9565-3B2B425E3269}" destId="{6F6D1324-ACD9-4190-ADC8-A8C23A6E8853}" srcOrd="0" destOrd="0" presId="urn:microsoft.com/office/officeart/2018/2/layout/IconVerticalSolidList"/>
    <dgm:cxn modelId="{55358995-259D-4004-A42E-B1869508486F}" type="presParOf" srcId="{ACA86EBF-4427-4034-9565-3B2B425E3269}" destId="{5E683C05-2E1D-4EF7-8D84-2FBE772D7876}" srcOrd="1" destOrd="0" presId="urn:microsoft.com/office/officeart/2018/2/layout/IconVerticalSolidList"/>
    <dgm:cxn modelId="{85F77FA6-0C3C-4E91-952A-FB59502A7F13}" type="presParOf" srcId="{ACA86EBF-4427-4034-9565-3B2B425E3269}" destId="{41A1E4F3-0CD6-4F32-9E60-3BC6E196DD77}" srcOrd="2" destOrd="0" presId="urn:microsoft.com/office/officeart/2018/2/layout/IconVerticalSolidList"/>
    <dgm:cxn modelId="{CDF405B1-C867-4E0B-A4F8-9500DFFA5311}" type="presParOf" srcId="{ACA86EBF-4427-4034-9565-3B2B425E3269}" destId="{E8856B4C-8B8F-4274-A110-EF54BBF46E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B9CC5-61DF-4846-BAD6-B1FEBEE02F81}">
      <dsp:nvSpPr>
        <dsp:cNvPr id="0" name=""/>
        <dsp:cNvSpPr/>
      </dsp:nvSpPr>
      <dsp:spPr>
        <a:xfrm>
          <a:off x="0" y="3622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5A6E0-091B-4C0C-AABE-EFCFE3D9751E}">
      <dsp:nvSpPr>
        <dsp:cNvPr id="0" name=""/>
        <dsp:cNvSpPr/>
      </dsp:nvSpPr>
      <dsp:spPr>
        <a:xfrm>
          <a:off x="233421" y="177241"/>
          <a:ext cx="424402" cy="424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791C5-C6C9-43C8-924D-0F9D7D4610CE}">
      <dsp:nvSpPr>
        <dsp:cNvPr id="0" name=""/>
        <dsp:cNvSpPr/>
      </dsp:nvSpPr>
      <dsp:spPr>
        <a:xfrm>
          <a:off x="891244" y="3622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Define literacy/literacy practices</a:t>
          </a:r>
        </a:p>
      </dsp:txBody>
      <dsp:txXfrm>
        <a:off x="891244" y="3622"/>
        <a:ext cx="5022192" cy="771640"/>
      </dsp:txXfrm>
    </dsp:sp>
    <dsp:sp modelId="{608149F9-D78E-4F9F-B497-25AAC963AD3B}">
      <dsp:nvSpPr>
        <dsp:cNvPr id="0" name=""/>
        <dsp:cNvSpPr/>
      </dsp:nvSpPr>
      <dsp:spPr>
        <a:xfrm>
          <a:off x="0" y="968173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4AF33B-34CF-4DD6-B4D3-19ACED18FB11}">
      <dsp:nvSpPr>
        <dsp:cNvPr id="0" name=""/>
        <dsp:cNvSpPr/>
      </dsp:nvSpPr>
      <dsp:spPr>
        <a:xfrm>
          <a:off x="233421" y="1141792"/>
          <a:ext cx="424402" cy="424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AE7E4E-4B04-4208-AE0A-C1C2530E4FAC}">
      <dsp:nvSpPr>
        <dsp:cNvPr id="0" name=""/>
        <dsp:cNvSpPr/>
      </dsp:nvSpPr>
      <dsp:spPr>
        <a:xfrm>
          <a:off x="891244" y="968173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Identify literacy practices in academic setting</a:t>
          </a:r>
        </a:p>
      </dsp:txBody>
      <dsp:txXfrm>
        <a:off x="891244" y="968173"/>
        <a:ext cx="5022192" cy="771640"/>
      </dsp:txXfrm>
    </dsp:sp>
    <dsp:sp modelId="{981AC1A3-E042-4335-92A6-718C4ED6168A}">
      <dsp:nvSpPr>
        <dsp:cNvPr id="0" name=""/>
        <dsp:cNvSpPr/>
      </dsp:nvSpPr>
      <dsp:spPr>
        <a:xfrm>
          <a:off x="0" y="1932723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AA5679-64A8-449D-B361-E4F6286176E8}">
      <dsp:nvSpPr>
        <dsp:cNvPr id="0" name=""/>
        <dsp:cNvSpPr/>
      </dsp:nvSpPr>
      <dsp:spPr>
        <a:xfrm>
          <a:off x="233421" y="2106342"/>
          <a:ext cx="424402" cy="424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75498-0BAB-441C-B318-0360F7D3B5A4}">
      <dsp:nvSpPr>
        <dsp:cNvPr id="0" name=""/>
        <dsp:cNvSpPr/>
      </dsp:nvSpPr>
      <dsp:spPr>
        <a:xfrm>
          <a:off x="891244" y="1932723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Connect literacy practices and self-efficacy</a:t>
          </a:r>
        </a:p>
      </dsp:txBody>
      <dsp:txXfrm>
        <a:off x="891244" y="1932723"/>
        <a:ext cx="5022192" cy="771640"/>
      </dsp:txXfrm>
    </dsp:sp>
    <dsp:sp modelId="{01378109-5A15-465F-A9D3-68503C95C8BD}">
      <dsp:nvSpPr>
        <dsp:cNvPr id="0" name=""/>
        <dsp:cNvSpPr/>
      </dsp:nvSpPr>
      <dsp:spPr>
        <a:xfrm>
          <a:off x="0" y="2897274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A4834A-B2C6-4667-BEA4-E4E3CA8EFD06}">
      <dsp:nvSpPr>
        <dsp:cNvPr id="0" name=""/>
        <dsp:cNvSpPr/>
      </dsp:nvSpPr>
      <dsp:spPr>
        <a:xfrm>
          <a:off x="233421" y="3070893"/>
          <a:ext cx="424402" cy="424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9ABEB2-6AE8-41B0-B0A3-631FA9CB43F5}">
      <dsp:nvSpPr>
        <dsp:cNvPr id="0" name=""/>
        <dsp:cNvSpPr/>
      </dsp:nvSpPr>
      <dsp:spPr>
        <a:xfrm>
          <a:off x="891244" y="2897274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Discuss heuristic</a:t>
          </a:r>
        </a:p>
      </dsp:txBody>
      <dsp:txXfrm>
        <a:off x="891244" y="2897274"/>
        <a:ext cx="5022192" cy="771640"/>
      </dsp:txXfrm>
    </dsp:sp>
    <dsp:sp modelId="{6F6D1324-ACD9-4190-ADC8-A8C23A6E8853}">
      <dsp:nvSpPr>
        <dsp:cNvPr id="0" name=""/>
        <dsp:cNvSpPr/>
      </dsp:nvSpPr>
      <dsp:spPr>
        <a:xfrm>
          <a:off x="0" y="3861824"/>
          <a:ext cx="5913437" cy="771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683C05-2E1D-4EF7-8D84-2FBE772D7876}">
      <dsp:nvSpPr>
        <dsp:cNvPr id="0" name=""/>
        <dsp:cNvSpPr/>
      </dsp:nvSpPr>
      <dsp:spPr>
        <a:xfrm>
          <a:off x="233421" y="4035443"/>
          <a:ext cx="424402" cy="424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56B4C-8B8F-4274-A110-EF54BBF46E8C}">
      <dsp:nvSpPr>
        <dsp:cNvPr id="0" name=""/>
        <dsp:cNvSpPr/>
      </dsp:nvSpPr>
      <dsp:spPr>
        <a:xfrm>
          <a:off x="891244" y="3861824"/>
          <a:ext cx="5022192" cy="77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5" tIns="81665" rIns="81665" bIns="8166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Raise questions about self-efficacy</a:t>
          </a:r>
        </a:p>
      </dsp:txBody>
      <dsp:txXfrm>
        <a:off x="891244" y="3861824"/>
        <a:ext cx="5022192" cy="77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2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broken down further, literacy includes vernacular, functional, digital,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Narrowed definition that best describes literacy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 Street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used observations and data analysis from physical documents (stats, performance progress from previous course assignment) and website for this info.</a:t>
            </a:r>
          </a:p>
          <a:p>
            <a:r>
              <a:rPr lang="en-US" dirty="0"/>
              <a:t>-Parts of speech song that encourages movement (pop flossing dance tied to gaming)</a:t>
            </a:r>
          </a:p>
          <a:p>
            <a:r>
              <a:rPr lang="en-US" dirty="0"/>
              <a:t>-Lessons learned that help them relate spiritual values to resolving conflict or considering behavior—”would Jesus be pleased”</a:t>
            </a:r>
          </a:p>
          <a:p>
            <a:r>
              <a:rPr lang="en-US" dirty="0"/>
              <a:t>-Creed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professional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self-efficacy-according to Bandura, “people’s beliefs about their abilities”</a:t>
            </a:r>
          </a:p>
          <a:p>
            <a:r>
              <a:rPr lang="en-US" dirty="0"/>
              <a:t>How does how one processing and interacting impact beliefs about self?</a:t>
            </a:r>
          </a:p>
          <a:p>
            <a:r>
              <a:rPr lang="en-US" dirty="0"/>
              <a:t>If adults lack the skills for work or nonacademic environment, they may feel less confident and inadequate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5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Examples from Indigenous communities in the Americas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Examples from around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6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1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7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0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9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49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0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61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5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5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ura.shu.ac.uk/5245/1/edwardsseej.pdf-Journal" TargetMode="External"/><Relationship Id="rId2" Type="http://schemas.openxmlformats.org/officeDocument/2006/relationships/hyperlink" Target="https://web.stanford.edu/~kcarmel/CC_BehavChange_Course/readings/Bandura_Selfefficacy_1994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irdstreetec.org/academy/" TargetMode="External"/><Relationship Id="rId4" Type="http://schemas.openxmlformats.org/officeDocument/2006/relationships/hyperlink" Target="https://www.uky.edu/~eushe2/Pajares/eff.html.%20Accessed%202%20December%2020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ransgriot.blogspot.com/2010/04/taking-transgriot-writing-break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Self-Efficacy_-_Teaching_Presence_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adult-african-american-woman-business-businessmen-105656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Literacy </a:t>
            </a:r>
            <a:r>
              <a:rPr lang="en-US" sz="5400" cap="none" dirty="0"/>
              <a:t>in InterAction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literacy practices and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self-efficacy</a:t>
            </a:r>
            <a:endParaRPr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989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Questions about self-efficacy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How do the Academy’s embracing of these practices impact how students feel about ability to perform?</a:t>
            </a:r>
          </a:p>
          <a:p>
            <a:r>
              <a:rPr lang="en-US" dirty="0"/>
              <a:t>How can this model benefit adults in nonacademic spaces (writing centers, etc.)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7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Works cited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/>
              <a:t>Bandura, </a:t>
            </a:r>
            <a:r>
              <a:rPr lang="en-US" dirty="0" err="1"/>
              <a:t>Albert.”Self</a:t>
            </a:r>
            <a:r>
              <a:rPr lang="en-US" dirty="0"/>
              <a:t>-Efficacy.” </a:t>
            </a:r>
            <a:r>
              <a:rPr lang="en-US" dirty="0">
                <a:hlinkClick r:id="rId2"/>
              </a:rPr>
              <a:t>https://web.stanford.edu/~kcarmel/CC_BehavChange_Course/readings/Bandura_Selfefficacy_1994.htm</a:t>
            </a:r>
            <a:endParaRPr lang="en-US" dirty="0"/>
          </a:p>
          <a:p>
            <a:r>
              <a:rPr lang="en-US" dirty="0"/>
              <a:t>Edwards, Martyn. “Literacy Practices: Using the Literacies for Learning in Further Education Framework to </a:t>
            </a:r>
            <a:r>
              <a:rPr lang="en-US" dirty="0" err="1"/>
              <a:t>Analyse</a:t>
            </a:r>
            <a:r>
              <a:rPr lang="en-US" dirty="0"/>
              <a:t> Literacy Practices on a post-compulsory Education and Training Teacher Education </a:t>
            </a:r>
            <a:r>
              <a:rPr lang="en-US" dirty="0" err="1"/>
              <a:t>Programme</a:t>
            </a:r>
            <a:r>
              <a:rPr lang="en-US" dirty="0"/>
              <a:t>,” </a:t>
            </a:r>
            <a:r>
              <a:rPr lang="en-US" i="1" dirty="0"/>
              <a:t>Sheffield Hallam University Research Archive (SHURA)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http://shura.shu.ac.uk/5245/1/edwardsseej.pdf-Journal</a:t>
            </a:r>
            <a:endParaRPr lang="en-US" dirty="0"/>
          </a:p>
          <a:p>
            <a:r>
              <a:rPr lang="en-US" dirty="0" err="1"/>
              <a:t>Pajares</a:t>
            </a:r>
            <a:r>
              <a:rPr lang="en-US" dirty="0"/>
              <a:t>, Frank. “Overview of Social Cognitive Theory and Self-Efficacy” </a:t>
            </a:r>
            <a:r>
              <a:rPr lang="en-US" u="sng" dirty="0">
                <a:hlinkClick r:id="rId4"/>
              </a:rPr>
              <a:t>https://www.uky.edu/~eushe2/Pajares/eff.html</a:t>
            </a:r>
            <a:r>
              <a:rPr lang="en-US" dirty="0">
                <a:hlinkClick r:id="rId4"/>
              </a:rPr>
              <a:t>. Accessed 2 December 2018</a:t>
            </a:r>
            <a:r>
              <a:rPr lang="en-US" dirty="0"/>
              <a:t>.</a:t>
            </a:r>
          </a:p>
          <a:p>
            <a:r>
              <a:rPr lang="en-US" dirty="0"/>
              <a:t>Street, Brian. “The New Literacy Studies.” </a:t>
            </a:r>
            <a:r>
              <a:rPr lang="en-US" i="1" dirty="0"/>
              <a:t>Literacy: A Critical </a:t>
            </a:r>
            <a:r>
              <a:rPr lang="en-US" dirty="0"/>
              <a:t>Sourcebook, edited by Cushman, Ellen, et al., Bedford/St/ Martin’s, 2001. pp. 430-442.</a:t>
            </a:r>
          </a:p>
          <a:p>
            <a:r>
              <a:rPr lang="en-US" dirty="0"/>
              <a:t>Third Street Education Center. </a:t>
            </a:r>
            <a:r>
              <a:rPr lang="en-US" i="1" dirty="0"/>
              <a:t>Third Street Academy</a:t>
            </a:r>
            <a:r>
              <a:rPr lang="en-US" dirty="0"/>
              <a:t>, 2018, </a:t>
            </a:r>
            <a:r>
              <a:rPr lang="en-US" dirty="0">
                <a:hlinkClick r:id="rId5"/>
              </a:rPr>
              <a:t>https://thirdstreetec.org/academy/</a:t>
            </a:r>
            <a:r>
              <a:rPr lang="en-US" dirty="0"/>
              <a:t>.  Accessed 2 December 2018.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599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1C42477-1B7F-4A77-83DE-A20BA94A6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7602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37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FDECE78-2E75-4EC8-B915-B41E617C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What is literacy?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F288-E35B-4A48-AF7C-0561846C0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/>
              <a:t>A group of “social practices and conceptions of reading and writing” (Street 430)</a:t>
            </a:r>
          </a:p>
          <a:p>
            <a:r>
              <a:rPr lang="en-US" dirty="0"/>
              <a:t>Street’s notion based on ideological model, which emphasizes challenge between power and authority and resistance and creativity (434)</a:t>
            </a:r>
          </a:p>
          <a:p>
            <a:endParaRPr lang="en-US" dirty="0"/>
          </a:p>
        </p:txBody>
      </p:sp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C1F4A7DF-37BB-43AA-B26B-F689EE7F6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23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ED5D57-FC82-4635-B5AB-C2249C34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What are literacy practices?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AADB9-3817-4788-8724-64FD4EBF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/>
              <a:t>Ways that people make meaning of language in their lives (values, feelings, attitudes, relationships)</a:t>
            </a:r>
          </a:p>
          <a:p>
            <a:r>
              <a:rPr lang="en-US" dirty="0"/>
              <a:t>Means that are not always observable, but impacted based on interaction and learning </a:t>
            </a:r>
          </a:p>
          <a:p>
            <a:pPr marL="0" indent="0">
              <a:buNone/>
            </a:pPr>
            <a:r>
              <a:rPr lang="en-US" dirty="0"/>
              <a:t>                                       (Edwards 3)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2E14F0EE-8FDB-41F7-8058-FEDA35252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2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dirty="0"/>
              <a:t>Literacy practices in various settings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C150EB53-F54F-4DFC-A4AF-F1CBB8D6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cap="all" dirty="0"/>
              <a:t>Third Street Academy,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all" dirty="0"/>
              <a:t>private nonprofit faith-based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cap="all" dirty="0"/>
              <a:t>all-boys’ academy for preK-4 grades</a:t>
            </a:r>
          </a:p>
          <a:p>
            <a:pPr marL="0" indent="0">
              <a:buNone/>
            </a:pPr>
            <a:endParaRPr lang="en-US" cap="all" dirty="0"/>
          </a:p>
          <a:p>
            <a:pPr marL="0" indent="0">
              <a:buNone/>
            </a:pPr>
            <a:endParaRPr lang="en-US" cap="all" dirty="0"/>
          </a:p>
          <a:p>
            <a:pPr marL="0" indent="0">
              <a:buNone/>
            </a:pPr>
            <a:endParaRPr lang="en-US" cap="all" dirty="0"/>
          </a:p>
        </p:txBody>
      </p:sp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8022E922-9581-494E-8E64-A0BE4111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594" y="876440"/>
            <a:ext cx="4074836" cy="1701243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519566EC-48F6-41E9-AA20-3CC2E1CA7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594" y="3615314"/>
            <a:ext cx="4074836" cy="153825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B675D9-8903-43DC-B62A-0D8071AA85AE}"/>
              </a:ext>
            </a:extLst>
          </p:cNvPr>
          <p:cNvSpPr txBox="1"/>
          <p:nvPr/>
        </p:nvSpPr>
        <p:spPr>
          <a:xfrm>
            <a:off x="7473594" y="5153564"/>
            <a:ext cx="407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Pictures courtesy of Third Street Education Center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987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Classroom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5BF52A70-BDCE-4DA8-B207-5760BB1A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/>
              <a:t>Relevant spiritual application</a:t>
            </a:r>
          </a:p>
          <a:p>
            <a:r>
              <a:rPr lang="en-US" dirty="0"/>
              <a:t>Questioning of selves, peers, staff</a:t>
            </a:r>
          </a:p>
          <a:p>
            <a:r>
              <a:rPr lang="en-US" dirty="0"/>
              <a:t>Reconceptualization of language</a:t>
            </a:r>
          </a:p>
          <a:p>
            <a:r>
              <a:rPr lang="en-US" dirty="0"/>
              <a:t>Incorporation of popular culture</a:t>
            </a:r>
          </a:p>
          <a:p>
            <a:r>
              <a:rPr lang="en-US" dirty="0"/>
              <a:t>Creed of self-affirmation </a:t>
            </a:r>
          </a:p>
          <a:p>
            <a:endParaRPr lang="en-US" dirty="0"/>
          </a:p>
        </p:txBody>
      </p:sp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FA213D36-5B86-4257-8114-3BE68317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2102387"/>
            <a:ext cx="4960442" cy="20671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931F9E-445D-4521-A017-C529AD9144F6}"/>
              </a:ext>
            </a:extLst>
          </p:cNvPr>
          <p:cNvSpPr txBox="1"/>
          <p:nvPr/>
        </p:nvSpPr>
        <p:spPr>
          <a:xfrm>
            <a:off x="6094411" y="4157264"/>
            <a:ext cx="4960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Picture courtesy of Third Street Education Center</a:t>
            </a:r>
          </a:p>
        </p:txBody>
      </p:sp>
    </p:spTree>
    <p:extLst>
      <p:ext uri="{BB962C8B-B14F-4D97-AF65-F5344CB8AC3E}">
        <p14:creationId xmlns:p14="http://schemas.microsoft.com/office/powerpoint/2010/main" val="220074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Content Placeholder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EEE225AF-60D0-4E3B-B729-63D671903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068" r="-1" b="1965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Workplace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12">
            <a:extLst>
              <a:ext uri="{FF2B5EF4-FFF2-40B4-BE49-F238E27FC236}">
                <a16:creationId xmlns:a16="http://schemas.microsoft.com/office/drawing/2014/main" id="{6620D269-65E4-46DC-8A99-D8B93F30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Ongoing professional development</a:t>
            </a:r>
          </a:p>
          <a:p>
            <a:r>
              <a:rPr lang="en-US" dirty="0"/>
              <a:t>Questioning of selves and peers</a:t>
            </a:r>
          </a:p>
          <a:p>
            <a:r>
              <a:rPr lang="en-US" dirty="0"/>
              <a:t>Use of workplace communication (codeswitching, etc.) </a:t>
            </a:r>
          </a:p>
          <a:p>
            <a:r>
              <a:rPr lang="en-US" dirty="0"/>
              <a:t>Adoption of professional culture</a:t>
            </a:r>
          </a:p>
          <a:p>
            <a:endParaRPr lang="en-US" dirty="0"/>
          </a:p>
        </p:txBody>
      </p:sp>
      <p:sp>
        <p:nvSpPr>
          <p:cNvPr id="6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5A420-12A6-4875-B77C-669835CC8216}"/>
              </a:ext>
            </a:extLst>
          </p:cNvPr>
          <p:cNvSpPr txBox="1"/>
          <p:nvPr/>
        </p:nvSpPr>
        <p:spPr>
          <a:xfrm>
            <a:off x="9570770" y="6657945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transgriot.blogspot.com/2010/04/taking-transgriot-writing-break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3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Literacy and self-efficacy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9D0BF8-A916-4859-BD27-79F07850F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24425" y="1857426"/>
            <a:ext cx="6130925" cy="37829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1D37F7-660D-448C-BD56-2149E09A5225}"/>
              </a:ext>
            </a:extLst>
          </p:cNvPr>
          <p:cNvSpPr txBox="1"/>
          <p:nvPr/>
        </p:nvSpPr>
        <p:spPr>
          <a:xfrm>
            <a:off x="4924425" y="5640336"/>
            <a:ext cx="6130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commons.wikimedia.org/wiki/File:Self-Efficacy_-_Teaching_Presence_.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2014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7" descr="A picture containing person, man, indoor, window&#10;&#10;Description automatically generated">
            <a:extLst>
              <a:ext uri="{FF2B5EF4-FFF2-40B4-BE49-F238E27FC236}">
                <a16:creationId xmlns:a16="http://schemas.microsoft.com/office/drawing/2014/main" id="{EEE225AF-60D0-4E3B-B729-63D671903B9B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534" r="-1" b="2924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heuristic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A62C7A0-0232-4FED-A629-AC8DD291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Relationship building that affirms adult identity</a:t>
            </a:r>
          </a:p>
          <a:p>
            <a:pPr lvl="0"/>
            <a:r>
              <a:rPr lang="en-US" dirty="0"/>
              <a:t>Possibilities in bridging tensions between power and authority and resistance and creativity</a:t>
            </a:r>
          </a:p>
          <a:p>
            <a:pPr lvl="0"/>
            <a:r>
              <a:rPr lang="en-US" dirty="0"/>
              <a:t>Curriculum that emphasizes familiarity with language to resist standard rules</a:t>
            </a:r>
          </a:p>
          <a:p>
            <a:pPr lvl="0"/>
            <a:r>
              <a:rPr lang="en-US" dirty="0"/>
              <a:t>Consequences of challenging assumptions about literacy (</a:t>
            </a:r>
            <a:r>
              <a:rPr lang="en-US" dirty="0" err="1"/>
              <a:t>Vai</a:t>
            </a:r>
            <a:r>
              <a:rPr lang="en-US" dirty="0"/>
              <a:t> culture)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624</Words>
  <Application>Microsoft Office PowerPoint</Application>
  <PresentationFormat>Widescreen</PresentationFormat>
  <Paragraphs>74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Gallery</vt:lpstr>
      <vt:lpstr>Literacy in InterAction</vt:lpstr>
      <vt:lpstr>OBJECTIVES</vt:lpstr>
      <vt:lpstr>What is literacy?</vt:lpstr>
      <vt:lpstr>What are literacy practices?</vt:lpstr>
      <vt:lpstr>Literacy practices in various settings</vt:lpstr>
      <vt:lpstr>Classroom</vt:lpstr>
      <vt:lpstr>Workplace</vt:lpstr>
      <vt:lpstr>Literacy and self-efficacy</vt:lpstr>
      <vt:lpstr>heuristic</vt:lpstr>
      <vt:lpstr>Questions about self-efficacy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L.Author</dc:creator>
  <cp:lastModifiedBy>L.Author</cp:lastModifiedBy>
  <cp:revision>35</cp:revision>
  <dcterms:created xsi:type="dcterms:W3CDTF">2018-12-02T23:36:12Z</dcterms:created>
  <dcterms:modified xsi:type="dcterms:W3CDTF">2018-12-03T22:57:09Z</dcterms:modified>
</cp:coreProperties>
</file>