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70" r:id="rId3"/>
    <p:sldId id="268" r:id="rId4"/>
    <p:sldId id="284" r:id="rId5"/>
    <p:sldId id="271" r:id="rId6"/>
    <p:sldId id="279" r:id="rId7"/>
    <p:sldId id="280" r:id="rId8"/>
    <p:sldId id="273" r:id="rId9"/>
    <p:sldId id="281" r:id="rId10"/>
    <p:sldId id="282" r:id="rId11"/>
    <p:sldId id="285" r:id="rId12"/>
    <p:sldId id="27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011030843461186"/>
          <c:y val="9.37341986374879E-2"/>
          <c:w val="0.80746731652641079"/>
          <c:h val="0.85253295066745449"/>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35D-43DC-A52C-24BC367F11F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35D-43DC-A52C-24BC367F11F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35D-43DC-A52C-24BC367F11F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35D-43DC-A52C-24BC367F11F8}"/>
              </c:ext>
            </c:extLst>
          </c:dPt>
          <c:cat>
            <c:strRef>
              <c:f>Sheet1!$A$2:$A$5</c:f>
              <c:strCache>
                <c:ptCount val="4"/>
                <c:pt idx="0">
                  <c:v> Google</c:v>
                </c:pt>
                <c:pt idx="1">
                  <c:v> Baidu</c:v>
                </c:pt>
                <c:pt idx="2">
                  <c:v> Yahoo</c:v>
                </c:pt>
                <c:pt idx="3">
                  <c:v> Bing</c:v>
                </c:pt>
              </c:strCache>
            </c:strRef>
          </c:cat>
          <c:val>
            <c:numRef>
              <c:f>Sheet1!$B$2:$B$5</c:f>
              <c:numCache>
                <c:formatCode>General</c:formatCode>
                <c:ptCount val="4"/>
                <c:pt idx="0">
                  <c:v>68</c:v>
                </c:pt>
                <c:pt idx="1">
                  <c:v>18.03</c:v>
                </c:pt>
                <c:pt idx="2">
                  <c:v>6.73</c:v>
                </c:pt>
                <c:pt idx="3">
                  <c:v>5.55</c:v>
                </c:pt>
              </c:numCache>
            </c:numRef>
          </c:val>
          <c:extLst>
            <c:ext xmlns:c16="http://schemas.microsoft.com/office/drawing/2014/chart" uri="{C3380CC4-5D6E-409C-BE32-E72D297353CC}">
              <c16:uniqueId val="{00000008-D35D-43DC-A52C-24BC367F11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57999A-DF7B-43A8-98B0-7E624FB58044}" type="doc">
      <dgm:prSet loTypeId="urn:microsoft.com/office/officeart/2005/8/layout/process1" loCatId="process" qsTypeId="urn:microsoft.com/office/officeart/2005/8/quickstyle/simple1" qsCatId="simple" csTypeId="urn:microsoft.com/office/officeart/2005/8/colors/colorful2" csCatId="colorful"/>
      <dgm:spPr/>
      <dgm:t>
        <a:bodyPr/>
        <a:lstStyle/>
        <a:p>
          <a:endParaRPr lang="en-US"/>
        </a:p>
      </dgm:t>
    </dgm:pt>
    <dgm:pt modelId="{6619EE9D-DE9A-44BD-A907-6BB2238FA534}">
      <dgm:prSet/>
      <dgm:spPr/>
      <dgm:t>
        <a:bodyPr/>
        <a:lstStyle/>
        <a:p>
          <a:r>
            <a:rPr lang="en-US" i="1"/>
            <a:t>“As of this past June, Google occupies 68.75 percent of the global search engine pie” </a:t>
          </a:r>
          <a:r>
            <a:rPr lang="en-US"/>
            <a:t>(Jerri Collins of </a:t>
          </a:r>
          <a:r>
            <a:rPr lang="en-US" i="1"/>
            <a:t>Lifewire.com)</a:t>
          </a:r>
          <a:endParaRPr lang="en-US"/>
        </a:p>
      </dgm:t>
    </dgm:pt>
    <dgm:pt modelId="{6A2A18AC-0EEC-429C-9FCF-FDB3ABA7553A}" type="parTrans" cxnId="{328E9CAB-0EEE-4FC5-BEFB-D1824A91EEDD}">
      <dgm:prSet/>
      <dgm:spPr/>
      <dgm:t>
        <a:bodyPr/>
        <a:lstStyle/>
        <a:p>
          <a:endParaRPr lang="en-US"/>
        </a:p>
      </dgm:t>
    </dgm:pt>
    <dgm:pt modelId="{C8D81DCC-6B5A-43EA-90A2-A70A489C03FC}" type="sibTrans" cxnId="{328E9CAB-0EEE-4FC5-BEFB-D1824A91EEDD}">
      <dgm:prSet/>
      <dgm:spPr/>
      <dgm:t>
        <a:bodyPr/>
        <a:lstStyle/>
        <a:p>
          <a:endParaRPr lang="en-US"/>
        </a:p>
      </dgm:t>
    </dgm:pt>
    <dgm:pt modelId="{3862A50B-E407-4F0A-B22E-B8992EAB9DC2}">
      <dgm:prSet/>
      <dgm:spPr/>
      <dgm:t>
        <a:bodyPr/>
        <a:lstStyle/>
        <a:p>
          <a:r>
            <a:rPr lang="en-US" i="1"/>
            <a:t>According to Google’s Senior Vice President, Amit Singhal, "Google now processes over 40,000 search queries every second on average which translates to over </a:t>
          </a:r>
          <a:r>
            <a:rPr lang="en-US" b="1" i="1"/>
            <a:t>3.5 billion searches per day </a:t>
          </a:r>
          <a:r>
            <a:rPr lang="en-US" i="1"/>
            <a:t>and </a:t>
          </a:r>
          <a:r>
            <a:rPr lang="en-US" b="1" i="1"/>
            <a:t>1.2 trillion searches per year </a:t>
          </a:r>
          <a:r>
            <a:rPr lang="en-US" i="1"/>
            <a:t>worldwide…” </a:t>
          </a:r>
          <a:r>
            <a:rPr lang="en-US"/>
            <a:t>(Jerri Collins of </a:t>
          </a:r>
          <a:r>
            <a:rPr lang="en-US" i="1"/>
            <a:t>Lifewire.com)</a:t>
          </a:r>
          <a:endParaRPr lang="en-US"/>
        </a:p>
      </dgm:t>
    </dgm:pt>
    <dgm:pt modelId="{EFF1BD28-179E-4025-AE9F-59BD77634FE0}" type="parTrans" cxnId="{08B3F64D-7A99-4C6B-830B-1E0266565772}">
      <dgm:prSet/>
      <dgm:spPr/>
      <dgm:t>
        <a:bodyPr/>
        <a:lstStyle/>
        <a:p>
          <a:endParaRPr lang="en-US"/>
        </a:p>
      </dgm:t>
    </dgm:pt>
    <dgm:pt modelId="{8F8A6DD2-4B5E-4050-B91C-4E731F65FAB3}" type="sibTrans" cxnId="{08B3F64D-7A99-4C6B-830B-1E0266565772}">
      <dgm:prSet/>
      <dgm:spPr/>
      <dgm:t>
        <a:bodyPr/>
        <a:lstStyle/>
        <a:p>
          <a:endParaRPr lang="en-US"/>
        </a:p>
      </dgm:t>
    </dgm:pt>
    <dgm:pt modelId="{28A8E070-B191-40DE-B26C-1502AC7E472D}" type="pres">
      <dgm:prSet presAssocID="{6357999A-DF7B-43A8-98B0-7E624FB58044}" presName="Name0" presStyleCnt="0">
        <dgm:presLayoutVars>
          <dgm:dir/>
          <dgm:resizeHandles val="exact"/>
        </dgm:presLayoutVars>
      </dgm:prSet>
      <dgm:spPr/>
    </dgm:pt>
    <dgm:pt modelId="{3E3A4541-80BD-4DE0-A6AD-5FECBA3C2E38}" type="pres">
      <dgm:prSet presAssocID="{6619EE9D-DE9A-44BD-A907-6BB2238FA534}" presName="node" presStyleLbl="node1" presStyleIdx="0" presStyleCnt="2">
        <dgm:presLayoutVars>
          <dgm:bulletEnabled val="1"/>
        </dgm:presLayoutVars>
      </dgm:prSet>
      <dgm:spPr/>
    </dgm:pt>
    <dgm:pt modelId="{D31A4221-AD3D-40C9-AB07-3BC947A13859}" type="pres">
      <dgm:prSet presAssocID="{C8D81DCC-6B5A-43EA-90A2-A70A489C03FC}" presName="sibTrans" presStyleLbl="sibTrans2D1" presStyleIdx="0" presStyleCnt="1"/>
      <dgm:spPr/>
    </dgm:pt>
    <dgm:pt modelId="{0A0BEFB7-FACF-41CB-A580-6823E1C17FC5}" type="pres">
      <dgm:prSet presAssocID="{C8D81DCC-6B5A-43EA-90A2-A70A489C03FC}" presName="connectorText" presStyleLbl="sibTrans2D1" presStyleIdx="0" presStyleCnt="1"/>
      <dgm:spPr/>
    </dgm:pt>
    <dgm:pt modelId="{A1DB2FA5-78AF-4CDA-8E52-502D9DDFE770}" type="pres">
      <dgm:prSet presAssocID="{3862A50B-E407-4F0A-B22E-B8992EAB9DC2}" presName="node" presStyleLbl="node1" presStyleIdx="1" presStyleCnt="2">
        <dgm:presLayoutVars>
          <dgm:bulletEnabled val="1"/>
        </dgm:presLayoutVars>
      </dgm:prSet>
      <dgm:spPr/>
    </dgm:pt>
  </dgm:ptLst>
  <dgm:cxnLst>
    <dgm:cxn modelId="{5C1C9543-755A-4A32-95D6-728F90B212A7}" type="presOf" srcId="{C8D81DCC-6B5A-43EA-90A2-A70A489C03FC}" destId="{D31A4221-AD3D-40C9-AB07-3BC947A13859}" srcOrd="0" destOrd="0" presId="urn:microsoft.com/office/officeart/2005/8/layout/process1"/>
    <dgm:cxn modelId="{08B3F64D-7A99-4C6B-830B-1E0266565772}" srcId="{6357999A-DF7B-43A8-98B0-7E624FB58044}" destId="{3862A50B-E407-4F0A-B22E-B8992EAB9DC2}" srcOrd="1" destOrd="0" parTransId="{EFF1BD28-179E-4025-AE9F-59BD77634FE0}" sibTransId="{8F8A6DD2-4B5E-4050-B91C-4E731F65FAB3}"/>
    <dgm:cxn modelId="{0D580C6E-BC39-4C9E-A2C1-53232B3C4CF1}" type="presOf" srcId="{3862A50B-E407-4F0A-B22E-B8992EAB9DC2}" destId="{A1DB2FA5-78AF-4CDA-8E52-502D9DDFE770}" srcOrd="0" destOrd="0" presId="urn:microsoft.com/office/officeart/2005/8/layout/process1"/>
    <dgm:cxn modelId="{2D5DC7A6-6D64-4905-8BA4-126135FD1802}" type="presOf" srcId="{6619EE9D-DE9A-44BD-A907-6BB2238FA534}" destId="{3E3A4541-80BD-4DE0-A6AD-5FECBA3C2E38}" srcOrd="0" destOrd="0" presId="urn:microsoft.com/office/officeart/2005/8/layout/process1"/>
    <dgm:cxn modelId="{328E9CAB-0EEE-4FC5-BEFB-D1824A91EEDD}" srcId="{6357999A-DF7B-43A8-98B0-7E624FB58044}" destId="{6619EE9D-DE9A-44BD-A907-6BB2238FA534}" srcOrd="0" destOrd="0" parTransId="{6A2A18AC-0EEC-429C-9FCF-FDB3ABA7553A}" sibTransId="{C8D81DCC-6B5A-43EA-90A2-A70A489C03FC}"/>
    <dgm:cxn modelId="{4F81A6B4-11BD-46BD-A2FE-A31F08FA5956}" type="presOf" srcId="{6357999A-DF7B-43A8-98B0-7E624FB58044}" destId="{28A8E070-B191-40DE-B26C-1502AC7E472D}" srcOrd="0" destOrd="0" presId="urn:microsoft.com/office/officeart/2005/8/layout/process1"/>
    <dgm:cxn modelId="{FE36C9C6-756A-4AA4-804B-32B3E9339635}" type="presOf" srcId="{C8D81DCC-6B5A-43EA-90A2-A70A489C03FC}" destId="{0A0BEFB7-FACF-41CB-A580-6823E1C17FC5}" srcOrd="1" destOrd="0" presId="urn:microsoft.com/office/officeart/2005/8/layout/process1"/>
    <dgm:cxn modelId="{60FA6256-EDF3-4334-9CAD-26BFBC89075D}" type="presParOf" srcId="{28A8E070-B191-40DE-B26C-1502AC7E472D}" destId="{3E3A4541-80BD-4DE0-A6AD-5FECBA3C2E38}" srcOrd="0" destOrd="0" presId="urn:microsoft.com/office/officeart/2005/8/layout/process1"/>
    <dgm:cxn modelId="{0AEB7E79-1307-4516-BE88-319989D55FBC}" type="presParOf" srcId="{28A8E070-B191-40DE-B26C-1502AC7E472D}" destId="{D31A4221-AD3D-40C9-AB07-3BC947A13859}" srcOrd="1" destOrd="0" presId="urn:microsoft.com/office/officeart/2005/8/layout/process1"/>
    <dgm:cxn modelId="{292509AB-B395-4AFE-98B4-DB9A510DEFE8}" type="presParOf" srcId="{D31A4221-AD3D-40C9-AB07-3BC947A13859}" destId="{0A0BEFB7-FACF-41CB-A580-6823E1C17FC5}" srcOrd="0" destOrd="0" presId="urn:microsoft.com/office/officeart/2005/8/layout/process1"/>
    <dgm:cxn modelId="{E44905A9-CC0E-41DE-842F-E313E06C0AA1}" type="presParOf" srcId="{28A8E070-B191-40DE-B26C-1502AC7E472D}" destId="{A1DB2FA5-78AF-4CDA-8E52-502D9DDFE770}"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A4541-80BD-4DE0-A6AD-5FECBA3C2E38}">
      <dsp:nvSpPr>
        <dsp:cNvPr id="0" name=""/>
        <dsp:cNvSpPr/>
      </dsp:nvSpPr>
      <dsp:spPr>
        <a:xfrm>
          <a:off x="1879" y="284150"/>
          <a:ext cx="4009009" cy="2518159"/>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i="1" kern="1200"/>
            <a:t>“As of this past June, Google occupies 68.75 percent of the global search engine pie” </a:t>
          </a:r>
          <a:r>
            <a:rPr lang="en-US" sz="1800" kern="1200"/>
            <a:t>(Jerri Collins of </a:t>
          </a:r>
          <a:r>
            <a:rPr lang="en-US" sz="1800" i="1" kern="1200"/>
            <a:t>Lifewire.com)</a:t>
          </a:r>
          <a:endParaRPr lang="en-US" sz="1800" kern="1200"/>
        </a:p>
      </dsp:txBody>
      <dsp:txXfrm>
        <a:off x="75633" y="357904"/>
        <a:ext cx="3861501" cy="2370651"/>
      </dsp:txXfrm>
    </dsp:sp>
    <dsp:sp modelId="{D31A4221-AD3D-40C9-AB07-3BC947A13859}">
      <dsp:nvSpPr>
        <dsp:cNvPr id="0" name=""/>
        <dsp:cNvSpPr/>
      </dsp:nvSpPr>
      <dsp:spPr>
        <a:xfrm>
          <a:off x="4411790" y="1046113"/>
          <a:ext cx="849910" cy="99423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411790" y="1244960"/>
        <a:ext cx="594937" cy="596540"/>
      </dsp:txXfrm>
    </dsp:sp>
    <dsp:sp modelId="{A1DB2FA5-78AF-4CDA-8E52-502D9DDFE770}">
      <dsp:nvSpPr>
        <dsp:cNvPr id="0" name=""/>
        <dsp:cNvSpPr/>
      </dsp:nvSpPr>
      <dsp:spPr>
        <a:xfrm>
          <a:off x="5614493" y="284150"/>
          <a:ext cx="4009009" cy="2518159"/>
        </a:xfrm>
        <a:prstGeom prst="roundRect">
          <a:avLst>
            <a:gd name="adj" fmla="val 10000"/>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i="1" kern="1200"/>
            <a:t>According to Google’s Senior Vice President, Amit Singhal, "Google now processes over 40,000 search queries every second on average which translates to over </a:t>
          </a:r>
          <a:r>
            <a:rPr lang="en-US" sz="1800" b="1" i="1" kern="1200"/>
            <a:t>3.5 billion searches per day </a:t>
          </a:r>
          <a:r>
            <a:rPr lang="en-US" sz="1800" i="1" kern="1200"/>
            <a:t>and </a:t>
          </a:r>
          <a:r>
            <a:rPr lang="en-US" sz="1800" b="1" i="1" kern="1200"/>
            <a:t>1.2 trillion searches per year </a:t>
          </a:r>
          <a:r>
            <a:rPr lang="en-US" sz="1800" i="1" kern="1200"/>
            <a:t>worldwide…” </a:t>
          </a:r>
          <a:r>
            <a:rPr lang="en-US" sz="1800" kern="1200"/>
            <a:t>(Jerri Collins of </a:t>
          </a:r>
          <a:r>
            <a:rPr lang="en-US" sz="1800" i="1" kern="1200"/>
            <a:t>Lifewire.com)</a:t>
          </a:r>
          <a:endParaRPr lang="en-US" sz="1800" kern="1200"/>
        </a:p>
      </dsp:txBody>
      <dsp:txXfrm>
        <a:off x="5688247" y="357904"/>
        <a:ext cx="3861501" cy="237065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97E57-C1CC-49CB-9811-25FD92D815C3}"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3BCCA4-7F9D-4ED7-981C-1BE7D0420BB0}" type="slidenum">
              <a:rPr lang="en-US" smtClean="0"/>
              <a:t>‹#›</a:t>
            </a:fld>
            <a:endParaRPr lang="en-US"/>
          </a:p>
        </p:txBody>
      </p:sp>
    </p:spTree>
    <p:extLst>
      <p:ext uri="{BB962C8B-B14F-4D97-AF65-F5344CB8AC3E}">
        <p14:creationId xmlns:p14="http://schemas.microsoft.com/office/powerpoint/2010/main" val="2364389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3BCCA4-7F9D-4ED7-981C-1BE7D0420BB0}" type="slidenum">
              <a:rPr lang="en-US" smtClean="0"/>
              <a:t>1</a:t>
            </a:fld>
            <a:endParaRPr lang="en-US"/>
          </a:p>
        </p:txBody>
      </p:sp>
    </p:spTree>
    <p:extLst>
      <p:ext uri="{BB962C8B-B14F-4D97-AF65-F5344CB8AC3E}">
        <p14:creationId xmlns:p14="http://schemas.microsoft.com/office/powerpoint/2010/main" val="289661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3BCCA4-7F9D-4ED7-981C-1BE7D0420BB0}" type="slidenum">
              <a:rPr lang="en-US" smtClean="0"/>
              <a:t>2</a:t>
            </a:fld>
            <a:endParaRPr lang="en-US"/>
          </a:p>
        </p:txBody>
      </p:sp>
    </p:spTree>
    <p:extLst>
      <p:ext uri="{BB962C8B-B14F-4D97-AF65-F5344CB8AC3E}">
        <p14:creationId xmlns:p14="http://schemas.microsoft.com/office/powerpoint/2010/main" val="3147749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purpose for completing this exploratory work was to see how Google, the search engine used by most people, presents information to us regarding Black men and their protest efforts. </a:t>
            </a:r>
          </a:p>
        </p:txBody>
      </p:sp>
      <p:sp>
        <p:nvSpPr>
          <p:cNvPr id="4" name="Slide Number Placeholder 3"/>
          <p:cNvSpPr>
            <a:spLocks noGrp="1"/>
          </p:cNvSpPr>
          <p:nvPr>
            <p:ph type="sldNum" sz="quarter" idx="5"/>
          </p:nvPr>
        </p:nvSpPr>
        <p:spPr/>
        <p:txBody>
          <a:bodyPr/>
          <a:lstStyle/>
          <a:p>
            <a:fld id="{FA3BCCA4-7F9D-4ED7-981C-1BE7D0420BB0}" type="slidenum">
              <a:rPr lang="en-US" smtClean="0"/>
              <a:t>3</a:t>
            </a:fld>
            <a:endParaRPr lang="en-US"/>
          </a:p>
        </p:txBody>
      </p:sp>
    </p:spTree>
    <p:extLst>
      <p:ext uri="{BB962C8B-B14F-4D97-AF65-F5344CB8AC3E}">
        <p14:creationId xmlns:p14="http://schemas.microsoft.com/office/powerpoint/2010/main" val="769626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purpose for completing this exploratory work was to see how Google, the search engine used by most people, presents information to us regarding Black men and their protest efforts. </a:t>
            </a:r>
          </a:p>
        </p:txBody>
      </p:sp>
      <p:sp>
        <p:nvSpPr>
          <p:cNvPr id="4" name="Slide Number Placeholder 3"/>
          <p:cNvSpPr>
            <a:spLocks noGrp="1"/>
          </p:cNvSpPr>
          <p:nvPr>
            <p:ph type="sldNum" sz="quarter" idx="5"/>
          </p:nvPr>
        </p:nvSpPr>
        <p:spPr/>
        <p:txBody>
          <a:bodyPr/>
          <a:lstStyle/>
          <a:p>
            <a:fld id="{FA3BCCA4-7F9D-4ED7-981C-1BE7D0420BB0}" type="slidenum">
              <a:rPr lang="en-US" smtClean="0"/>
              <a:t>4</a:t>
            </a:fld>
            <a:endParaRPr lang="en-US"/>
          </a:p>
        </p:txBody>
      </p:sp>
    </p:spTree>
    <p:extLst>
      <p:ext uri="{BB962C8B-B14F-4D97-AF65-F5344CB8AC3E}">
        <p14:creationId xmlns:p14="http://schemas.microsoft.com/office/powerpoint/2010/main" val="3622876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Expectations: The websites would present information about the ways Black men are protesting within our contemporary society. They would include information about protest efforts such as those of Black Lives Matter, Colin Kaepernick and other athletes, and possibly information about the 1968 Olympics. </a:t>
            </a:r>
          </a:p>
          <a:p>
            <a:r>
              <a:rPr lang="en-US" dirty="0"/>
              <a:t>Actual Findings: They do not represent Black male protest efforts at all. The top 3 results were from mainstream news sources, each of which focused on the killing of an Alabama Black man at a mall. </a:t>
            </a:r>
          </a:p>
          <a:p>
            <a:endParaRPr lang="en-US" dirty="0"/>
          </a:p>
        </p:txBody>
      </p:sp>
      <p:sp>
        <p:nvSpPr>
          <p:cNvPr id="4" name="Slide Number Placeholder 3"/>
          <p:cNvSpPr>
            <a:spLocks noGrp="1"/>
          </p:cNvSpPr>
          <p:nvPr>
            <p:ph type="sldNum" sz="quarter" idx="5"/>
          </p:nvPr>
        </p:nvSpPr>
        <p:spPr/>
        <p:txBody>
          <a:bodyPr/>
          <a:lstStyle/>
          <a:p>
            <a:fld id="{FA3BCCA4-7F9D-4ED7-981C-1BE7D0420BB0}" type="slidenum">
              <a:rPr lang="en-US" smtClean="0"/>
              <a:t>8</a:t>
            </a:fld>
            <a:endParaRPr lang="en-US"/>
          </a:p>
        </p:txBody>
      </p:sp>
    </p:spTree>
    <p:extLst>
      <p:ext uri="{BB962C8B-B14F-4D97-AF65-F5344CB8AC3E}">
        <p14:creationId xmlns:p14="http://schemas.microsoft.com/office/powerpoint/2010/main" val="3700687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Expectations: The websites would present information about the ways Black men are protesting within our contemporary society. They would include information about protest efforts such as those of Black Lives Matter, Colin Kaepernick and other athletes, and possibly information about the 1968 Olympics. </a:t>
            </a:r>
          </a:p>
          <a:p>
            <a:r>
              <a:rPr lang="en-US" dirty="0"/>
              <a:t>Actual Findings: They do not represent Black male protest efforts at all. The top 3 results were from mainstream news sources, each of which focused on the killing of an Alabama Black man at a mall. </a:t>
            </a:r>
          </a:p>
          <a:p>
            <a:endParaRPr lang="en-US" dirty="0"/>
          </a:p>
        </p:txBody>
      </p:sp>
      <p:sp>
        <p:nvSpPr>
          <p:cNvPr id="4" name="Slide Number Placeholder 3"/>
          <p:cNvSpPr>
            <a:spLocks noGrp="1"/>
          </p:cNvSpPr>
          <p:nvPr>
            <p:ph type="sldNum" sz="quarter" idx="5"/>
          </p:nvPr>
        </p:nvSpPr>
        <p:spPr/>
        <p:txBody>
          <a:bodyPr/>
          <a:lstStyle/>
          <a:p>
            <a:fld id="{FA3BCCA4-7F9D-4ED7-981C-1BE7D0420BB0}" type="slidenum">
              <a:rPr lang="en-US" smtClean="0"/>
              <a:t>9</a:t>
            </a:fld>
            <a:endParaRPr lang="en-US"/>
          </a:p>
        </p:txBody>
      </p:sp>
    </p:spTree>
    <p:extLst>
      <p:ext uri="{BB962C8B-B14F-4D97-AF65-F5344CB8AC3E}">
        <p14:creationId xmlns:p14="http://schemas.microsoft.com/office/powerpoint/2010/main" val="2862697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12/3/2018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12/3/2018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12/3/2018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12/3/2018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12/3/2018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12/3/2018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12/3/2018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12/3/2018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12/3/2018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12/3/2018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12/3/2018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12/3/2018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12/3/2018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12/3/2018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12/3/2018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12/3/2018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12/3/2018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12/3/2018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heundefeated.com/features/a-black-police-officers-perspective/" TargetMode="External"/><Relationship Id="rId2" Type="http://schemas.openxmlformats.org/officeDocument/2006/relationships/hyperlink" Target="https://www.brookings.edu/blog/brookings-now/2018/10/30/highlights-from-an-event-on-police-shootings-of-unarmed-black-males-in-americ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akhatcher04@gmail.com" TargetMode="External"/><Relationship Id="rId2" Type="http://schemas.openxmlformats.org/officeDocument/2006/relationships/hyperlink" Target="mailto:hatchera17@students.ecu.ed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2CBE-9992-4E24-8182-6A611297E0AA}"/>
              </a:ext>
            </a:extLst>
          </p:cNvPr>
          <p:cNvSpPr>
            <a:spLocks noGrp="1"/>
          </p:cNvSpPr>
          <p:nvPr>
            <p:ph type="ctrTitle"/>
          </p:nvPr>
        </p:nvSpPr>
        <p:spPr>
          <a:xfrm>
            <a:off x="1154955" y="821637"/>
            <a:ext cx="8825658" cy="2607363"/>
          </a:xfrm>
        </p:spPr>
        <p:txBody>
          <a:bodyPr/>
          <a:lstStyle/>
          <a:p>
            <a:r>
              <a:rPr lang="en-US" sz="4000" dirty="0"/>
              <a:t>Representations of Black Male Protest: A Google Search</a:t>
            </a:r>
            <a:r>
              <a:rPr lang="en-US" sz="3000" dirty="0"/>
              <a:t>	</a:t>
            </a:r>
            <a:br>
              <a:rPr lang="en-US" sz="3000" dirty="0"/>
            </a:br>
            <a:endParaRPr lang="en-US" sz="3000" dirty="0"/>
          </a:p>
        </p:txBody>
      </p:sp>
      <p:sp>
        <p:nvSpPr>
          <p:cNvPr id="3" name="Subtitle 2">
            <a:extLst>
              <a:ext uri="{FF2B5EF4-FFF2-40B4-BE49-F238E27FC236}">
                <a16:creationId xmlns:a16="http://schemas.microsoft.com/office/drawing/2014/main" id="{AF6857F0-4921-432D-A5B5-537247004447}"/>
              </a:ext>
            </a:extLst>
          </p:cNvPr>
          <p:cNvSpPr>
            <a:spLocks noGrp="1"/>
          </p:cNvSpPr>
          <p:nvPr>
            <p:ph type="subTitle" idx="1"/>
          </p:nvPr>
        </p:nvSpPr>
        <p:spPr>
          <a:xfrm>
            <a:off x="1154955" y="3776869"/>
            <a:ext cx="8825658" cy="2259495"/>
          </a:xfrm>
        </p:spPr>
        <p:txBody>
          <a:bodyPr>
            <a:noAutofit/>
          </a:bodyPr>
          <a:lstStyle/>
          <a:p>
            <a:pPr algn="ctr"/>
            <a:r>
              <a:rPr lang="en-US" sz="2000" dirty="0"/>
              <a:t>Alicia K. Hatcher, East Carolina University</a:t>
            </a:r>
          </a:p>
          <a:p>
            <a:pPr algn="ctr"/>
            <a:r>
              <a:rPr lang="en-US" sz="2000" dirty="0"/>
              <a:t> </a:t>
            </a:r>
            <a:r>
              <a:rPr lang="en-US" dirty="0"/>
              <a:t>English 8600—Seminar in Writing Studies &amp; Pedagogy</a:t>
            </a:r>
            <a:endParaRPr lang="en-US" sz="2000" dirty="0"/>
          </a:p>
          <a:p>
            <a:pPr algn="ctr"/>
            <a:r>
              <a:rPr lang="en-US" sz="2000" dirty="0"/>
              <a:t>Dr. William Banks</a:t>
            </a:r>
          </a:p>
          <a:p>
            <a:pPr algn="ctr"/>
            <a:r>
              <a:rPr lang="en-US" sz="2000" dirty="0"/>
              <a:t>Twitter: @AKHatcher2020</a:t>
            </a:r>
          </a:p>
          <a:p>
            <a:pPr algn="ctr"/>
            <a:r>
              <a:rPr lang="en-US" sz="2000" dirty="0"/>
              <a:t>Email: hatchera17@students.ecu.edu</a:t>
            </a:r>
          </a:p>
        </p:txBody>
      </p:sp>
    </p:spTree>
    <p:extLst>
      <p:ext uri="{BB962C8B-B14F-4D97-AF65-F5344CB8AC3E}">
        <p14:creationId xmlns:p14="http://schemas.microsoft.com/office/powerpoint/2010/main" val="3411007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76A8F-A183-446C-8A0F-BB49659FAD15}"/>
              </a:ext>
            </a:extLst>
          </p:cNvPr>
          <p:cNvSpPr>
            <a:spLocks noGrp="1"/>
          </p:cNvSpPr>
          <p:nvPr>
            <p:ph type="title"/>
          </p:nvPr>
        </p:nvSpPr>
        <p:spPr/>
        <p:txBody>
          <a:bodyPr/>
          <a:lstStyle/>
          <a:p>
            <a:pPr algn="ctr"/>
            <a:r>
              <a:rPr lang="en-US" dirty="0"/>
              <a:t>Additional Contexts</a:t>
            </a:r>
            <a:endParaRPr lang="en-US"/>
          </a:p>
        </p:txBody>
      </p:sp>
      <p:sp>
        <p:nvSpPr>
          <p:cNvPr id="3" name="Content Placeholder 2">
            <a:extLst>
              <a:ext uri="{FF2B5EF4-FFF2-40B4-BE49-F238E27FC236}">
                <a16:creationId xmlns:a16="http://schemas.microsoft.com/office/drawing/2014/main" id="{C8ED624C-2023-4987-BD9E-95B625E7EBCA}"/>
              </a:ext>
            </a:extLst>
          </p:cNvPr>
          <p:cNvSpPr>
            <a:spLocks noGrp="1"/>
          </p:cNvSpPr>
          <p:nvPr>
            <p:ph idx="1"/>
          </p:nvPr>
        </p:nvSpPr>
        <p:spPr/>
        <p:txBody>
          <a:bodyPr/>
          <a:lstStyle/>
          <a:p>
            <a:r>
              <a:rPr lang="en-US" dirty="0"/>
              <a:t>4</a:t>
            </a:r>
            <a:r>
              <a:rPr lang="en-US" baseline="30000" dirty="0"/>
              <a:t>th</a:t>
            </a:r>
            <a:r>
              <a:rPr lang="en-US" dirty="0"/>
              <a:t> result—from </a:t>
            </a:r>
            <a:r>
              <a:rPr lang="en-US" dirty="0">
                <a:hlinkClick r:id="rId2"/>
              </a:rPr>
              <a:t>The Brookings Institute</a:t>
            </a:r>
            <a:endParaRPr lang="en-US" dirty="0"/>
          </a:p>
          <a:p>
            <a:r>
              <a:rPr lang="en-US" dirty="0"/>
              <a:t>5</a:t>
            </a:r>
            <a:r>
              <a:rPr lang="en-US" baseline="30000" dirty="0"/>
              <a:t>th</a:t>
            </a:r>
            <a:r>
              <a:rPr lang="en-US" dirty="0"/>
              <a:t> result—from </a:t>
            </a:r>
            <a:r>
              <a:rPr lang="en-US" dirty="0">
                <a:hlinkClick r:id="rId3"/>
              </a:rPr>
              <a:t>The Undefeated </a:t>
            </a:r>
            <a:r>
              <a:rPr lang="en-US" dirty="0"/>
              <a:t>(According to their “About” section, “</a:t>
            </a:r>
            <a:r>
              <a:rPr lang="en-US" i="1" dirty="0"/>
              <a:t>The Undefeated </a:t>
            </a:r>
            <a:r>
              <a:rPr lang="en-US" dirty="0"/>
              <a:t>is the premier platform for exploring the intersections of race, sports and culture.”)</a:t>
            </a:r>
          </a:p>
        </p:txBody>
      </p:sp>
    </p:spTree>
    <p:extLst>
      <p:ext uri="{BB962C8B-B14F-4D97-AF65-F5344CB8AC3E}">
        <p14:creationId xmlns:p14="http://schemas.microsoft.com/office/powerpoint/2010/main" val="89025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3AB5-2C0E-4C9C-AC9F-165E82986F06}"/>
              </a:ext>
            </a:extLst>
          </p:cNvPr>
          <p:cNvSpPr>
            <a:spLocks noGrp="1"/>
          </p:cNvSpPr>
          <p:nvPr>
            <p:ph type="title"/>
          </p:nvPr>
        </p:nvSpPr>
        <p:spPr/>
        <p:txBody>
          <a:bodyPr/>
          <a:lstStyle/>
          <a:p>
            <a:pPr algn="ctr"/>
            <a:r>
              <a:rPr lang="en-US" dirty="0"/>
              <a:t>Wrap Up</a:t>
            </a:r>
          </a:p>
        </p:txBody>
      </p:sp>
      <p:sp>
        <p:nvSpPr>
          <p:cNvPr id="3" name="Content Placeholder 2">
            <a:extLst>
              <a:ext uri="{FF2B5EF4-FFF2-40B4-BE49-F238E27FC236}">
                <a16:creationId xmlns:a16="http://schemas.microsoft.com/office/drawing/2014/main" id="{D9042512-AD46-4A1D-9532-551F93031950}"/>
              </a:ext>
            </a:extLst>
          </p:cNvPr>
          <p:cNvSpPr>
            <a:spLocks noGrp="1"/>
          </p:cNvSpPr>
          <p:nvPr>
            <p:ph idx="1"/>
          </p:nvPr>
        </p:nvSpPr>
        <p:spPr/>
        <p:txBody>
          <a:bodyPr vert="horz" lIns="91440" tIns="45720" rIns="91440" bIns="45720" rtlCol="0" anchor="t">
            <a:normAutofit/>
          </a:bodyPr>
          <a:lstStyle/>
          <a:p>
            <a:r>
              <a:rPr lang="en-US" dirty="0"/>
              <a:t>What does it mean to be literate in the 21</a:t>
            </a:r>
            <a:r>
              <a:rPr lang="en-US" baseline="30000" dirty="0"/>
              <a:t>st</a:t>
            </a:r>
            <a:r>
              <a:rPr lang="en-US" dirty="0"/>
              <a:t> century? </a:t>
            </a:r>
            <a:endParaRPr lang="en-US"/>
          </a:p>
          <a:p>
            <a:r>
              <a:rPr lang="en-US" dirty="0"/>
              <a:t>When literacy moves into digital spaces, how do those new contexts shapes what literacy looks like?</a:t>
            </a:r>
          </a:p>
          <a:p>
            <a:endParaRPr lang="en-US" dirty="0"/>
          </a:p>
        </p:txBody>
      </p:sp>
    </p:spTree>
    <p:extLst>
      <p:ext uri="{BB962C8B-B14F-4D97-AF65-F5344CB8AC3E}">
        <p14:creationId xmlns:p14="http://schemas.microsoft.com/office/powerpoint/2010/main" val="1621697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E98C0-2CD0-43A4-BD65-1A8945F29491}"/>
              </a:ext>
            </a:extLst>
          </p:cNvPr>
          <p:cNvSpPr>
            <a:spLocks noGrp="1"/>
          </p:cNvSpPr>
          <p:nvPr>
            <p:ph type="ctrTitle"/>
          </p:nvPr>
        </p:nvSpPr>
        <p:spPr>
          <a:xfrm>
            <a:off x="1154955" y="477078"/>
            <a:ext cx="8825658" cy="5738191"/>
          </a:xfrm>
        </p:spPr>
        <p:txBody>
          <a:bodyPr/>
          <a:lstStyle/>
          <a:p>
            <a:pPr algn="ctr"/>
            <a:br>
              <a:rPr lang="en-US" sz="2500" dirty="0"/>
            </a:br>
            <a:br>
              <a:rPr lang="en-US" sz="2500" dirty="0"/>
            </a:br>
            <a:r>
              <a:rPr lang="en-US" sz="2500" dirty="0"/>
              <a:t>Alicia K. Hatcher, PhD Student</a:t>
            </a:r>
            <a:br>
              <a:rPr lang="en-US" sz="2500" dirty="0"/>
            </a:br>
            <a:r>
              <a:rPr lang="en-US" sz="2500" dirty="0"/>
              <a:t>East Carolina University</a:t>
            </a:r>
            <a:br>
              <a:rPr lang="en-US" sz="2500" dirty="0"/>
            </a:br>
            <a:r>
              <a:rPr lang="en-US" sz="2500" dirty="0"/>
              <a:t>Twitter: @AKHatcher2020</a:t>
            </a:r>
            <a:br>
              <a:rPr lang="en-US" sz="2500" dirty="0"/>
            </a:br>
            <a:r>
              <a:rPr lang="en-US" sz="2500" dirty="0"/>
              <a:t> </a:t>
            </a:r>
            <a:br>
              <a:rPr lang="en-US" sz="2500" dirty="0"/>
            </a:br>
            <a:r>
              <a:rPr lang="en-US" sz="2500" dirty="0"/>
              <a:t>Email: </a:t>
            </a:r>
            <a:r>
              <a:rPr lang="en-US" sz="2500" dirty="0">
                <a:hlinkClick r:id="rId2"/>
              </a:rPr>
              <a:t>hatchera17@students.ecu.edu</a:t>
            </a:r>
            <a:r>
              <a:rPr lang="en-US" sz="2500" dirty="0"/>
              <a:t>, </a:t>
            </a:r>
            <a:r>
              <a:rPr lang="en-US" sz="2500" dirty="0">
                <a:hlinkClick r:id="rId3"/>
              </a:rPr>
              <a:t>akhatcher04@gmail.com</a:t>
            </a:r>
            <a:br>
              <a:rPr lang="en-US" sz="2500" dirty="0"/>
            </a:br>
            <a:br>
              <a:rPr lang="en-US" sz="2500" dirty="0"/>
            </a:br>
            <a:br>
              <a:rPr lang="en-US" dirty="0"/>
            </a:br>
            <a:r>
              <a:rPr lang="en-US" dirty="0"/>
              <a:t> </a:t>
            </a:r>
          </a:p>
        </p:txBody>
      </p:sp>
      <p:sp>
        <p:nvSpPr>
          <p:cNvPr id="3" name="Subtitle 2">
            <a:extLst>
              <a:ext uri="{FF2B5EF4-FFF2-40B4-BE49-F238E27FC236}">
                <a16:creationId xmlns:a16="http://schemas.microsoft.com/office/drawing/2014/main" id="{B0E4B7E6-B438-4D45-8413-E60FE8D71BF1}"/>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3237687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5F23C-B5AE-4C7E-81A3-07AE3953152E}"/>
              </a:ext>
            </a:extLst>
          </p:cNvPr>
          <p:cNvSpPr>
            <a:spLocks noGrp="1"/>
          </p:cNvSpPr>
          <p:nvPr>
            <p:ph type="title"/>
          </p:nvPr>
        </p:nvSpPr>
        <p:spPr>
          <a:xfrm>
            <a:off x="1154954" y="973667"/>
            <a:ext cx="8943203" cy="911403"/>
          </a:xfrm>
        </p:spPr>
        <p:txBody>
          <a:bodyPr/>
          <a:lstStyle/>
          <a:p>
            <a:pPr algn="ctr"/>
            <a:r>
              <a:rPr lang="en-US" sz="3200" dirty="0"/>
              <a:t> My Approach</a:t>
            </a:r>
            <a:br>
              <a:rPr lang="en-US" sz="3200" dirty="0"/>
            </a:br>
            <a:r>
              <a:rPr lang="en-US" sz="3200" dirty="0"/>
              <a:t>Step 1:  The Research Question</a:t>
            </a:r>
          </a:p>
        </p:txBody>
      </p:sp>
      <p:sp>
        <p:nvSpPr>
          <p:cNvPr id="3" name="Content Placeholder 2">
            <a:extLst>
              <a:ext uri="{FF2B5EF4-FFF2-40B4-BE49-F238E27FC236}">
                <a16:creationId xmlns:a16="http://schemas.microsoft.com/office/drawing/2014/main" id="{95E79038-67C8-4009-B3B4-B1E2F0B8B154}"/>
              </a:ext>
            </a:extLst>
          </p:cNvPr>
          <p:cNvSpPr>
            <a:spLocks noGrp="1"/>
          </p:cNvSpPr>
          <p:nvPr>
            <p:ph idx="1"/>
          </p:nvPr>
        </p:nvSpPr>
        <p:spPr/>
        <p:txBody>
          <a:bodyPr>
            <a:normAutofit fontScale="25000" lnSpcReduction="20000"/>
          </a:bodyPr>
          <a:lstStyle/>
          <a:p>
            <a:pPr marL="0" indent="0">
              <a:buNone/>
            </a:pPr>
            <a:endParaRPr lang="en-US" sz="2500" i="1" dirty="0"/>
          </a:p>
          <a:p>
            <a:pPr marL="0" indent="0">
              <a:buNone/>
            </a:pPr>
            <a:endParaRPr lang="en-US" sz="2400" i="1" dirty="0"/>
          </a:p>
          <a:p>
            <a:pPr marL="0" indent="0">
              <a:buNone/>
            </a:pPr>
            <a:endParaRPr lang="en-US" sz="2400" i="1" dirty="0"/>
          </a:p>
          <a:p>
            <a:pPr marL="0" indent="0">
              <a:buNone/>
            </a:pPr>
            <a:r>
              <a:rPr lang="en-US" sz="8000" i="1" dirty="0"/>
              <a:t>How do websites represent Black male protest efforts in contemporary American society? </a:t>
            </a:r>
          </a:p>
          <a:p>
            <a:pPr marL="0" indent="0">
              <a:buNone/>
            </a:pPr>
            <a:endParaRPr lang="en-US" sz="8000" i="1" dirty="0"/>
          </a:p>
          <a:p>
            <a:r>
              <a:rPr lang="en-US" sz="8000" i="1" dirty="0"/>
              <a:t>Google search </a:t>
            </a:r>
          </a:p>
          <a:p>
            <a:r>
              <a:rPr lang="en-US" sz="8000" i="1" dirty="0"/>
              <a:t>Used the phrase “Black male protest” </a:t>
            </a:r>
          </a:p>
          <a:p>
            <a:pPr marL="0" indent="0">
              <a:buNone/>
            </a:pPr>
            <a:endParaRPr lang="en-US" sz="2500" dirty="0"/>
          </a:p>
          <a:p>
            <a:pPr marL="0" indent="0">
              <a:buNone/>
            </a:pPr>
            <a:endParaRPr lang="en-US" sz="2500" dirty="0"/>
          </a:p>
          <a:p>
            <a:pPr marL="0" indent="0">
              <a:buNone/>
            </a:pPr>
            <a:r>
              <a:rPr lang="en-US" sz="2500" dirty="0"/>
              <a:t> </a:t>
            </a:r>
          </a:p>
          <a:p>
            <a:pPr marL="0" indent="0">
              <a:buNone/>
            </a:pPr>
            <a:endParaRPr lang="en-US" sz="2500" dirty="0"/>
          </a:p>
          <a:p>
            <a:pPr marL="0" indent="0">
              <a:buNone/>
            </a:pPr>
            <a:endParaRPr lang="en-US" sz="2500" dirty="0"/>
          </a:p>
          <a:p>
            <a:pPr marL="0" indent="0">
              <a:buNone/>
            </a:pPr>
            <a:endParaRPr lang="en-US" sz="2500" dirty="0"/>
          </a:p>
          <a:p>
            <a:pPr marL="0" indent="0">
              <a:buNone/>
            </a:pPr>
            <a:r>
              <a:rPr lang="en-US" sz="2800" dirty="0"/>
              <a:t> </a:t>
            </a:r>
          </a:p>
          <a:p>
            <a:pPr marL="0" indent="0">
              <a:buNone/>
            </a:pPr>
            <a:endParaRPr lang="en-US" sz="2500" dirty="0"/>
          </a:p>
        </p:txBody>
      </p:sp>
    </p:spTree>
    <p:extLst>
      <p:ext uri="{BB962C8B-B14F-4D97-AF65-F5344CB8AC3E}">
        <p14:creationId xmlns:p14="http://schemas.microsoft.com/office/powerpoint/2010/main" val="3152658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8D9CF-F4D8-4F9F-946F-E38FBC079802}"/>
              </a:ext>
            </a:extLst>
          </p:cNvPr>
          <p:cNvSpPr>
            <a:spLocks noGrp="1"/>
          </p:cNvSpPr>
          <p:nvPr>
            <p:ph type="title"/>
          </p:nvPr>
        </p:nvSpPr>
        <p:spPr>
          <a:xfrm>
            <a:off x="1154954" y="973668"/>
            <a:ext cx="8761413" cy="706964"/>
          </a:xfrm>
        </p:spPr>
        <p:txBody>
          <a:bodyPr>
            <a:normAutofit/>
          </a:bodyPr>
          <a:lstStyle/>
          <a:p>
            <a:r>
              <a:rPr lang="en-US">
                <a:solidFill>
                  <a:srgbClr val="EBEBEB"/>
                </a:solidFill>
              </a:rPr>
              <a:t> Rationale for Using Google</a:t>
            </a:r>
          </a:p>
        </p:txBody>
      </p:sp>
      <p:graphicFrame>
        <p:nvGraphicFramePr>
          <p:cNvPr id="23" name="Content Placeholder 4">
            <a:extLst>
              <a:ext uri="{FF2B5EF4-FFF2-40B4-BE49-F238E27FC236}">
                <a16:creationId xmlns:a16="http://schemas.microsoft.com/office/drawing/2014/main" id="{8B503DFB-9272-4179-A87A-CB12C72E8057}"/>
              </a:ext>
            </a:extLst>
          </p:cNvPr>
          <p:cNvGraphicFramePr>
            <a:graphicFrameLocks noGrp="1"/>
          </p:cNvGraphicFramePr>
          <p:nvPr>
            <p:ph idx="1"/>
            <p:extLst>
              <p:ext uri="{D42A27DB-BD31-4B8C-83A1-F6EECF244321}">
                <p14:modId xmlns:p14="http://schemas.microsoft.com/office/powerpoint/2010/main" val="3304390582"/>
              </p:ext>
            </p:extLst>
          </p:nvPr>
        </p:nvGraphicFramePr>
        <p:xfrm>
          <a:off x="1286934" y="2925232"/>
          <a:ext cx="9625383" cy="3086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8405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061F655-345C-4AD8-85BC-913D87523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6" name="Rectangle 15">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88FBA05C-D740-40CE-9A7D-9E5A715AE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1" name="Freeform 5">
              <a:extLst>
                <a:ext uri="{FF2B5EF4-FFF2-40B4-BE49-F238E27FC236}">
                  <a16:creationId xmlns:a16="http://schemas.microsoft.com/office/drawing/2014/main" id="{FDE8183D-5757-4D73-A338-62BDD88E4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4698D9CF-F4D8-4F9F-946F-E38FBC079802}"/>
              </a:ext>
            </a:extLst>
          </p:cNvPr>
          <p:cNvSpPr>
            <a:spLocks noGrp="1"/>
          </p:cNvSpPr>
          <p:nvPr>
            <p:ph type="title"/>
          </p:nvPr>
        </p:nvSpPr>
        <p:spPr>
          <a:xfrm>
            <a:off x="1154955" y="973668"/>
            <a:ext cx="2942210" cy="2121224"/>
          </a:xfrm>
        </p:spPr>
        <p:txBody>
          <a:bodyPr>
            <a:normAutofit/>
          </a:bodyPr>
          <a:lstStyle/>
          <a:p>
            <a:r>
              <a:rPr lang="en-US" dirty="0">
                <a:solidFill>
                  <a:srgbClr val="EBEBEB"/>
                </a:solidFill>
              </a:rPr>
              <a:t> </a:t>
            </a:r>
            <a:br>
              <a:rPr lang="en-US" dirty="0">
                <a:solidFill>
                  <a:srgbClr val="EBEBEB"/>
                </a:solidFill>
              </a:rPr>
            </a:br>
            <a:r>
              <a:rPr lang="en-US" dirty="0">
                <a:solidFill>
                  <a:srgbClr val="EBEBEB"/>
                </a:solidFill>
              </a:rPr>
              <a:t>Breakdown</a:t>
            </a:r>
            <a:br>
              <a:rPr lang="en-US" dirty="0">
                <a:solidFill>
                  <a:srgbClr val="EBEBEB"/>
                </a:solidFill>
              </a:rPr>
            </a:br>
            <a:r>
              <a:rPr lang="en-US" dirty="0">
                <a:solidFill>
                  <a:srgbClr val="EBEBEB"/>
                </a:solidFill>
              </a:rPr>
              <a:t> </a:t>
            </a:r>
            <a:r>
              <a:rPr lang="en-US" sz="1300" dirty="0">
                <a:solidFill>
                  <a:srgbClr val="EBEBEB"/>
                </a:solidFill>
              </a:rPr>
              <a:t>(Lifewire.com)</a:t>
            </a:r>
          </a:p>
        </p:txBody>
      </p:sp>
      <p:sp>
        <p:nvSpPr>
          <p:cNvPr id="5" name="Content Placeholder 4">
            <a:extLst>
              <a:ext uri="{FF2B5EF4-FFF2-40B4-BE49-F238E27FC236}">
                <a16:creationId xmlns:a16="http://schemas.microsoft.com/office/drawing/2014/main" id="{B0D7410B-12BE-4B02-A713-A7F89A59DC66}"/>
              </a:ext>
            </a:extLst>
          </p:cNvPr>
          <p:cNvSpPr>
            <a:spLocks noGrp="1"/>
          </p:cNvSpPr>
          <p:nvPr>
            <p:ph idx="1"/>
          </p:nvPr>
        </p:nvSpPr>
        <p:spPr>
          <a:xfrm>
            <a:off x="1154955" y="1600200"/>
            <a:ext cx="3133726" cy="4419600"/>
          </a:xfrm>
        </p:spPr>
        <p:txBody>
          <a:bodyPr>
            <a:normAutofit/>
          </a:bodyPr>
          <a:lstStyle/>
          <a:p>
            <a:endParaRPr lang="en-US" i="1" dirty="0">
              <a:solidFill>
                <a:srgbClr val="FFFFFF"/>
              </a:solidFill>
            </a:endParaRPr>
          </a:p>
          <a:p>
            <a:pPr marL="0" indent="0">
              <a:buNone/>
            </a:pPr>
            <a:r>
              <a:rPr lang="en-US" i="1" dirty="0">
                <a:solidFill>
                  <a:srgbClr val="FFFFFF"/>
                </a:solidFill>
              </a:rPr>
              <a:t> </a:t>
            </a:r>
          </a:p>
          <a:p>
            <a:endParaRPr lang="en-US" dirty="0">
              <a:solidFill>
                <a:srgbClr val="FFFFFF"/>
              </a:solidFill>
            </a:endParaRPr>
          </a:p>
          <a:p>
            <a:endParaRPr lang="en-US" dirty="0">
              <a:solidFill>
                <a:srgbClr val="FFFFFF"/>
              </a:solidFill>
            </a:endParaRPr>
          </a:p>
        </p:txBody>
      </p:sp>
      <p:sp>
        <p:nvSpPr>
          <p:cNvPr id="24" name="Rectangle 23">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0" name="Chart 9">
            <a:extLst>
              <a:ext uri="{FF2B5EF4-FFF2-40B4-BE49-F238E27FC236}">
                <a16:creationId xmlns:a16="http://schemas.microsoft.com/office/drawing/2014/main" id="{F818996B-F9AC-44F9-8D6F-3987F67ED460}"/>
              </a:ext>
            </a:extLst>
          </p:cNvPr>
          <p:cNvGraphicFramePr/>
          <p:nvPr>
            <p:extLst>
              <p:ext uri="{D42A27DB-BD31-4B8C-83A1-F6EECF244321}">
                <p14:modId xmlns:p14="http://schemas.microsoft.com/office/powerpoint/2010/main" val="1439708179"/>
              </p:ext>
            </p:extLst>
          </p:nvPr>
        </p:nvGraphicFramePr>
        <p:xfrm>
          <a:off x="5181644" y="402163"/>
          <a:ext cx="6391533" cy="60536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5008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91908-EAF1-43CB-8564-64211B77EC70}"/>
              </a:ext>
            </a:extLst>
          </p:cNvPr>
          <p:cNvSpPr>
            <a:spLocks noGrp="1"/>
          </p:cNvSpPr>
          <p:nvPr>
            <p:ph type="title"/>
          </p:nvPr>
        </p:nvSpPr>
        <p:spPr>
          <a:xfrm>
            <a:off x="1154954" y="973667"/>
            <a:ext cx="8825659" cy="908141"/>
          </a:xfrm>
        </p:spPr>
        <p:txBody>
          <a:bodyPr/>
          <a:lstStyle/>
          <a:p>
            <a:pPr algn="ctr"/>
            <a:r>
              <a:rPr lang="en-US" dirty="0"/>
              <a:t>My Approach</a:t>
            </a:r>
            <a:br>
              <a:rPr lang="en-US" dirty="0"/>
            </a:br>
            <a:r>
              <a:rPr lang="en-US" dirty="0"/>
              <a:t>Step 2: The Data Collection Tool</a:t>
            </a:r>
          </a:p>
        </p:txBody>
      </p:sp>
      <p:sp>
        <p:nvSpPr>
          <p:cNvPr id="3" name="Text Placeholder 2">
            <a:extLst>
              <a:ext uri="{FF2B5EF4-FFF2-40B4-BE49-F238E27FC236}">
                <a16:creationId xmlns:a16="http://schemas.microsoft.com/office/drawing/2014/main" id="{EE5E99AE-FFE2-45F0-8AED-2D2BFDFAA845}"/>
              </a:ext>
            </a:extLst>
          </p:cNvPr>
          <p:cNvSpPr>
            <a:spLocks noGrp="1"/>
          </p:cNvSpPr>
          <p:nvPr>
            <p:ph type="body" idx="1"/>
          </p:nvPr>
        </p:nvSpPr>
        <p:spPr>
          <a:xfrm>
            <a:off x="1154954" y="2264897"/>
            <a:ext cx="3129168" cy="2293035"/>
          </a:xfrm>
        </p:spPr>
        <p:txBody>
          <a:bodyPr/>
          <a:lstStyle/>
          <a:p>
            <a:pPr algn="ctr"/>
            <a:endParaRPr lang="en-US" b="1" i="1" dirty="0"/>
          </a:p>
          <a:p>
            <a:pPr algn="ctr"/>
            <a:endParaRPr lang="en-US" b="1" i="1" dirty="0"/>
          </a:p>
          <a:p>
            <a:pPr algn="ctr"/>
            <a:endParaRPr lang="en-US" b="1" i="1" dirty="0"/>
          </a:p>
          <a:p>
            <a:pPr algn="ctr"/>
            <a:r>
              <a:rPr lang="en-US" b="1" i="1" dirty="0"/>
              <a:t>Category 1</a:t>
            </a:r>
          </a:p>
          <a:p>
            <a:pPr algn="ctr"/>
            <a:r>
              <a:rPr lang="en-US" i="1" dirty="0"/>
              <a:t>Information about the site (ownership, currency)</a:t>
            </a:r>
            <a:endParaRPr lang="en-US" b="1" i="1" dirty="0"/>
          </a:p>
          <a:p>
            <a:pPr algn="ctr"/>
            <a:endParaRPr lang="en-US" dirty="0"/>
          </a:p>
        </p:txBody>
      </p:sp>
      <p:sp>
        <p:nvSpPr>
          <p:cNvPr id="4" name="Text Placeholder 3">
            <a:extLst>
              <a:ext uri="{FF2B5EF4-FFF2-40B4-BE49-F238E27FC236}">
                <a16:creationId xmlns:a16="http://schemas.microsoft.com/office/drawing/2014/main" id="{5F3098B4-810A-4F16-81BF-0C50C9AC28BC}"/>
              </a:ext>
            </a:extLst>
          </p:cNvPr>
          <p:cNvSpPr>
            <a:spLocks noGrp="1"/>
          </p:cNvSpPr>
          <p:nvPr>
            <p:ph type="body" sz="half" idx="15"/>
          </p:nvPr>
        </p:nvSpPr>
        <p:spPr/>
        <p:txBody>
          <a:bodyPr>
            <a:normAutofit lnSpcReduction="10000"/>
          </a:bodyPr>
          <a:lstStyle/>
          <a:p>
            <a:pPr lvl="0"/>
            <a:endParaRPr lang="en-US" sz="2000" b="1" dirty="0"/>
          </a:p>
          <a:p>
            <a:pPr lvl="0"/>
            <a:endParaRPr lang="en-US" sz="2000" b="1" dirty="0"/>
          </a:p>
          <a:p>
            <a:pPr lvl="0"/>
            <a:endParaRPr lang="en-US" sz="2000" b="1" dirty="0"/>
          </a:p>
          <a:p>
            <a:pPr marL="285750" lvl="0" indent="-285750">
              <a:buFont typeface="Arial" panose="020B0604020202020204" pitchFamily="34" charset="0"/>
              <a:buChar char="•"/>
            </a:pPr>
            <a:r>
              <a:rPr lang="en-US" sz="1700" dirty="0"/>
              <a:t>What is the name of the website? </a:t>
            </a:r>
          </a:p>
          <a:p>
            <a:pPr marL="285750" lvl="0" indent="-285750">
              <a:buFont typeface="Arial" panose="020B0604020202020204" pitchFamily="34" charset="0"/>
              <a:buChar char="•"/>
            </a:pPr>
            <a:r>
              <a:rPr lang="en-US" sz="1700" dirty="0"/>
              <a:t>When was the site last updated? </a:t>
            </a:r>
          </a:p>
          <a:p>
            <a:pPr marL="285750" lvl="0" indent="-285750">
              <a:buFont typeface="Arial" panose="020B0604020202020204" pitchFamily="34" charset="0"/>
              <a:buChar char="•"/>
            </a:pPr>
            <a:r>
              <a:rPr lang="en-US" sz="1700" dirty="0"/>
              <a:t>Who owns the site?</a:t>
            </a:r>
          </a:p>
          <a:p>
            <a:endParaRPr lang="en-US" sz="2000" b="1" dirty="0"/>
          </a:p>
        </p:txBody>
      </p:sp>
      <p:sp>
        <p:nvSpPr>
          <p:cNvPr id="5" name="Text Placeholder 4">
            <a:extLst>
              <a:ext uri="{FF2B5EF4-FFF2-40B4-BE49-F238E27FC236}">
                <a16:creationId xmlns:a16="http://schemas.microsoft.com/office/drawing/2014/main" id="{312207AE-2709-4A8C-AB3C-1D45C76CC40A}"/>
              </a:ext>
            </a:extLst>
          </p:cNvPr>
          <p:cNvSpPr>
            <a:spLocks noGrp="1"/>
          </p:cNvSpPr>
          <p:nvPr>
            <p:ph type="body" sz="quarter" idx="3"/>
          </p:nvPr>
        </p:nvSpPr>
        <p:spPr>
          <a:xfrm>
            <a:off x="4512721" y="2603500"/>
            <a:ext cx="3147009" cy="1954432"/>
          </a:xfrm>
        </p:spPr>
        <p:txBody>
          <a:bodyPr/>
          <a:lstStyle/>
          <a:p>
            <a:pPr algn="ctr"/>
            <a:endParaRPr lang="en-US" b="1" i="1" dirty="0"/>
          </a:p>
          <a:p>
            <a:pPr algn="ctr"/>
            <a:endParaRPr lang="en-US" b="1" i="1" dirty="0"/>
          </a:p>
          <a:p>
            <a:pPr algn="ctr"/>
            <a:endParaRPr lang="en-US" b="1" i="1" dirty="0"/>
          </a:p>
          <a:p>
            <a:pPr algn="ctr"/>
            <a:endParaRPr lang="en-US" b="1" i="1" dirty="0"/>
          </a:p>
          <a:p>
            <a:pPr algn="ctr"/>
            <a:endParaRPr lang="en-US" b="1" i="1" dirty="0"/>
          </a:p>
          <a:p>
            <a:pPr algn="ctr"/>
            <a:endParaRPr lang="en-US" b="1" i="1" dirty="0"/>
          </a:p>
          <a:p>
            <a:pPr algn="ctr"/>
            <a:endParaRPr lang="en-US" b="1" i="1" dirty="0"/>
          </a:p>
          <a:p>
            <a:pPr algn="ctr"/>
            <a:endParaRPr lang="en-US" b="1" i="1" dirty="0"/>
          </a:p>
          <a:p>
            <a:pPr algn="ctr"/>
            <a:r>
              <a:rPr lang="en-US" b="1" i="1" dirty="0"/>
              <a:t>Category 2</a:t>
            </a:r>
          </a:p>
          <a:p>
            <a:pPr algn="ctr"/>
            <a:r>
              <a:rPr lang="en-US" i="1" dirty="0"/>
              <a:t>The sites purpose, audience, and tone</a:t>
            </a:r>
            <a:endParaRPr lang="en-US" dirty="0"/>
          </a:p>
          <a:p>
            <a:pPr algn="ctr"/>
            <a:r>
              <a:rPr lang="en-US" dirty="0"/>
              <a:t>	</a:t>
            </a:r>
          </a:p>
        </p:txBody>
      </p:sp>
      <p:sp>
        <p:nvSpPr>
          <p:cNvPr id="6" name="Text Placeholder 5">
            <a:extLst>
              <a:ext uri="{FF2B5EF4-FFF2-40B4-BE49-F238E27FC236}">
                <a16:creationId xmlns:a16="http://schemas.microsoft.com/office/drawing/2014/main" id="{FB90F852-3E99-4CAB-8D62-7EB58EBE5E5E}"/>
              </a:ext>
            </a:extLst>
          </p:cNvPr>
          <p:cNvSpPr>
            <a:spLocks noGrp="1"/>
          </p:cNvSpPr>
          <p:nvPr>
            <p:ph type="body" sz="half" idx="16"/>
          </p:nvPr>
        </p:nvSpPr>
        <p:spPr/>
        <p:txBody>
          <a:bodyPr>
            <a:normAutofit fontScale="92500"/>
          </a:bodyPr>
          <a:lstStyle/>
          <a:p>
            <a:pPr lvl="0"/>
            <a:endParaRPr lang="en-US" sz="2000" b="1" dirty="0"/>
          </a:p>
          <a:p>
            <a:pPr lvl="0"/>
            <a:endParaRPr lang="en-US" sz="2000" b="1" dirty="0"/>
          </a:p>
          <a:p>
            <a:pPr lvl="0"/>
            <a:endParaRPr lang="en-US" sz="2000" b="1" dirty="0"/>
          </a:p>
          <a:p>
            <a:pPr marL="285750" lvl="0" indent="-285750">
              <a:buFont typeface="Arial" panose="020B0604020202020204" pitchFamily="34" charset="0"/>
              <a:buChar char="•"/>
            </a:pPr>
            <a:r>
              <a:rPr lang="en-US" sz="1700" dirty="0"/>
              <a:t>What is the site’s purpose? </a:t>
            </a:r>
          </a:p>
          <a:p>
            <a:pPr marL="285750" lvl="0" indent="-285750">
              <a:buFont typeface="Arial" panose="020B0604020202020204" pitchFamily="34" charset="0"/>
              <a:buChar char="•"/>
            </a:pPr>
            <a:r>
              <a:rPr lang="en-US" sz="1700" dirty="0"/>
              <a:t>Who is the site’s audience?</a:t>
            </a:r>
          </a:p>
          <a:p>
            <a:pPr marL="285750" lvl="0" indent="-285750">
              <a:buFont typeface="Arial" panose="020B0604020202020204" pitchFamily="34" charset="0"/>
              <a:buChar char="•"/>
            </a:pPr>
            <a:r>
              <a:rPr lang="en-US" sz="1700" dirty="0"/>
              <a:t>What is the tone of the site’s content? </a:t>
            </a:r>
          </a:p>
          <a:p>
            <a:endParaRPr lang="en-US" sz="2000" b="1" dirty="0"/>
          </a:p>
        </p:txBody>
      </p:sp>
      <p:sp>
        <p:nvSpPr>
          <p:cNvPr id="7" name="Text Placeholder 6">
            <a:extLst>
              <a:ext uri="{FF2B5EF4-FFF2-40B4-BE49-F238E27FC236}">
                <a16:creationId xmlns:a16="http://schemas.microsoft.com/office/drawing/2014/main" id="{F6E85061-D3D6-41F3-BB1F-49591E836E88}"/>
              </a:ext>
            </a:extLst>
          </p:cNvPr>
          <p:cNvSpPr>
            <a:spLocks noGrp="1"/>
          </p:cNvSpPr>
          <p:nvPr>
            <p:ph type="body" sz="quarter" idx="13"/>
          </p:nvPr>
        </p:nvSpPr>
        <p:spPr>
          <a:xfrm>
            <a:off x="7888135" y="2603501"/>
            <a:ext cx="3145730" cy="1560536"/>
          </a:xfrm>
        </p:spPr>
        <p:txBody>
          <a:bodyPr/>
          <a:lstStyle/>
          <a:p>
            <a:pPr algn="ctr"/>
            <a:r>
              <a:rPr lang="en-US" b="1" dirty="0"/>
              <a:t>Category 3</a:t>
            </a:r>
          </a:p>
          <a:p>
            <a:pPr algn="ctr"/>
            <a:r>
              <a:rPr lang="en-US" i="1" dirty="0"/>
              <a:t>The site’s physical characteristics</a:t>
            </a:r>
            <a:endParaRPr lang="en-US" dirty="0"/>
          </a:p>
          <a:p>
            <a:pPr algn="ctr"/>
            <a:endParaRPr lang="en-US" b="1" dirty="0"/>
          </a:p>
        </p:txBody>
      </p:sp>
      <p:sp>
        <p:nvSpPr>
          <p:cNvPr id="8" name="Text Placeholder 7">
            <a:extLst>
              <a:ext uri="{FF2B5EF4-FFF2-40B4-BE49-F238E27FC236}">
                <a16:creationId xmlns:a16="http://schemas.microsoft.com/office/drawing/2014/main" id="{B061310B-472E-4991-95BC-007FD69310FA}"/>
              </a:ext>
            </a:extLst>
          </p:cNvPr>
          <p:cNvSpPr>
            <a:spLocks noGrp="1"/>
          </p:cNvSpPr>
          <p:nvPr>
            <p:ph type="body" sz="half" idx="17"/>
          </p:nvPr>
        </p:nvSpPr>
        <p:spPr/>
        <p:txBody>
          <a:bodyPr>
            <a:normAutofit/>
          </a:bodyPr>
          <a:lstStyle/>
          <a:p>
            <a:pPr lvl="0"/>
            <a:endParaRPr lang="en-US" sz="2000" b="1" dirty="0"/>
          </a:p>
          <a:p>
            <a:pPr lvl="0"/>
            <a:endParaRPr lang="en-US" sz="2000" b="1" dirty="0"/>
          </a:p>
          <a:p>
            <a:pPr lvl="0"/>
            <a:endParaRPr lang="en-US" sz="2000" b="1" dirty="0"/>
          </a:p>
          <a:p>
            <a:pPr marL="285750" lvl="0" indent="-285750">
              <a:buFont typeface="Arial" panose="020B0604020202020204" pitchFamily="34" charset="0"/>
              <a:buChar char="•"/>
            </a:pPr>
            <a:r>
              <a:rPr lang="en-US" sz="1700" dirty="0"/>
              <a:t>What are the aesthetic characteristics of the site?</a:t>
            </a:r>
          </a:p>
          <a:p>
            <a:pPr marL="285750" lvl="0" indent="-285750">
              <a:buFont typeface="Arial" panose="020B0604020202020204" pitchFamily="34" charset="0"/>
              <a:buChar char="•"/>
            </a:pPr>
            <a:r>
              <a:rPr lang="en-US" sz="1700" dirty="0"/>
              <a:t>What types of images are used on the sites? </a:t>
            </a:r>
          </a:p>
          <a:p>
            <a:endParaRPr lang="en-US" sz="2000" b="1" dirty="0"/>
          </a:p>
        </p:txBody>
      </p:sp>
    </p:spTree>
    <p:extLst>
      <p:ext uri="{BB962C8B-B14F-4D97-AF65-F5344CB8AC3E}">
        <p14:creationId xmlns:p14="http://schemas.microsoft.com/office/powerpoint/2010/main" val="4036828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C75B33-8B9C-4C30-B69D-6F21F9FFF7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E7733D14-EF47-47BB-93CA-C498A30E0D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7C8D7967-7E76-49C0-8910-644CD2B54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EE55F23C-B5AE-4C7E-81A3-07AE3953152E}"/>
              </a:ext>
            </a:extLst>
          </p:cNvPr>
          <p:cNvSpPr>
            <a:spLocks noGrp="1"/>
          </p:cNvSpPr>
          <p:nvPr>
            <p:ph type="title"/>
          </p:nvPr>
        </p:nvSpPr>
        <p:spPr>
          <a:xfrm>
            <a:off x="1154955" y="1905000"/>
            <a:ext cx="2942210" cy="88900"/>
          </a:xfrm>
        </p:spPr>
        <p:txBody>
          <a:bodyPr>
            <a:normAutofit fontScale="90000"/>
          </a:bodyPr>
          <a:lstStyle/>
          <a:p>
            <a:pPr>
              <a:lnSpc>
                <a:spcPct val="90000"/>
              </a:lnSpc>
            </a:pPr>
            <a:r>
              <a:rPr lang="en-US" sz="2800" dirty="0"/>
              <a:t>Results Of My Google Search</a:t>
            </a:r>
            <a:br>
              <a:rPr lang="en-US" sz="2800" dirty="0"/>
            </a:br>
            <a:r>
              <a:rPr lang="en-US" sz="2800" dirty="0"/>
              <a:t>using the phrase </a:t>
            </a:r>
            <a:r>
              <a:rPr lang="en-US" sz="2800" i="1" dirty="0"/>
              <a:t>Black male protest </a:t>
            </a:r>
          </a:p>
        </p:txBody>
      </p:sp>
      <p:sp>
        <p:nvSpPr>
          <p:cNvPr id="3" name="Content Placeholder 2">
            <a:extLst>
              <a:ext uri="{FF2B5EF4-FFF2-40B4-BE49-F238E27FC236}">
                <a16:creationId xmlns:a16="http://schemas.microsoft.com/office/drawing/2014/main" id="{95E79038-67C8-4009-B3B4-B1E2F0B8B154}"/>
              </a:ext>
            </a:extLst>
          </p:cNvPr>
          <p:cNvSpPr>
            <a:spLocks noGrp="1"/>
          </p:cNvSpPr>
          <p:nvPr>
            <p:ph idx="1"/>
          </p:nvPr>
        </p:nvSpPr>
        <p:spPr>
          <a:xfrm>
            <a:off x="1154955" y="2120900"/>
            <a:ext cx="3133726" cy="3898900"/>
          </a:xfrm>
        </p:spPr>
        <p:txBody>
          <a:bodyPr>
            <a:normAutofit/>
          </a:bodyPr>
          <a:lstStyle/>
          <a:p>
            <a:pPr marL="0" indent="0">
              <a:buNone/>
            </a:pPr>
            <a:endParaRPr lang="en-US" i="1" dirty="0">
              <a:solidFill>
                <a:schemeClr val="bg1"/>
              </a:solidFill>
            </a:endParaRPr>
          </a:p>
          <a:p>
            <a:pPr marL="0" indent="0">
              <a:buNone/>
            </a:pPr>
            <a:endParaRPr lang="en-US" i="1"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r>
              <a:rPr lang="en-US" dirty="0">
                <a:solidFill>
                  <a:schemeClr val="bg1"/>
                </a:solidFill>
              </a:rPr>
              <a:t> </a:t>
            </a: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r>
              <a:rPr lang="en-US" dirty="0">
                <a:solidFill>
                  <a:schemeClr val="bg1"/>
                </a:solidFill>
              </a:rPr>
              <a:t> </a:t>
            </a:r>
          </a:p>
          <a:p>
            <a:pPr marL="0" indent="0">
              <a:buNone/>
            </a:pPr>
            <a:endParaRPr lang="en-US" dirty="0">
              <a:solidFill>
                <a:schemeClr val="bg1"/>
              </a:solidFill>
            </a:endParaRPr>
          </a:p>
        </p:txBody>
      </p:sp>
      <p:pic>
        <p:nvPicPr>
          <p:cNvPr id="4" name="Picture 3">
            <a:extLst>
              <a:ext uri="{FF2B5EF4-FFF2-40B4-BE49-F238E27FC236}">
                <a16:creationId xmlns:a16="http://schemas.microsoft.com/office/drawing/2014/main" id="{23270A25-4497-4635-B585-6B48479FCC22}"/>
              </a:ext>
            </a:extLst>
          </p:cNvPr>
          <p:cNvPicPr/>
          <p:nvPr/>
        </p:nvPicPr>
        <p:blipFill rotWithShape="1">
          <a:blip r:embed="rId3"/>
          <a:srcRect l="934" r="30593" b="2"/>
          <a:stretch/>
        </p:blipFill>
        <p:spPr>
          <a:xfrm>
            <a:off x="4628933" y="402163"/>
            <a:ext cx="7384876" cy="6195585"/>
          </a:xfrm>
          <a:prstGeom prst="rect">
            <a:avLst/>
          </a:prstGeom>
        </p:spPr>
      </p:pic>
      <p:sp>
        <p:nvSpPr>
          <p:cNvPr id="18" name="Rectangle 17">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70503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3C75B33-8B9C-4C30-B69D-6F21F9FFF7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E7733D14-EF47-47BB-93CA-C498A30E0D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7C8D7967-7E76-49C0-8910-644CD2B54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EE55F23C-B5AE-4C7E-81A3-07AE3953152E}"/>
              </a:ext>
            </a:extLst>
          </p:cNvPr>
          <p:cNvSpPr>
            <a:spLocks noGrp="1"/>
          </p:cNvSpPr>
          <p:nvPr>
            <p:ph type="title"/>
          </p:nvPr>
        </p:nvSpPr>
        <p:spPr>
          <a:xfrm>
            <a:off x="1154955" y="973668"/>
            <a:ext cx="2942210" cy="2362200"/>
          </a:xfrm>
        </p:spPr>
        <p:txBody>
          <a:bodyPr>
            <a:normAutofit/>
          </a:bodyPr>
          <a:lstStyle/>
          <a:p>
            <a:pPr>
              <a:lnSpc>
                <a:spcPct val="90000"/>
              </a:lnSpc>
            </a:pPr>
            <a:r>
              <a:rPr lang="en-US" sz="2800" dirty="0"/>
              <a:t>Results Of My Google Search</a:t>
            </a:r>
            <a:br>
              <a:rPr lang="en-US" sz="2800" dirty="0"/>
            </a:br>
            <a:r>
              <a:rPr lang="en-US" sz="2800" dirty="0"/>
              <a:t>using the phrase </a:t>
            </a:r>
            <a:r>
              <a:rPr lang="en-US" sz="2800" i="1" dirty="0"/>
              <a:t>Black male protest </a:t>
            </a:r>
          </a:p>
        </p:txBody>
      </p:sp>
      <p:sp>
        <p:nvSpPr>
          <p:cNvPr id="3" name="Content Placeholder 2">
            <a:extLst>
              <a:ext uri="{FF2B5EF4-FFF2-40B4-BE49-F238E27FC236}">
                <a16:creationId xmlns:a16="http://schemas.microsoft.com/office/drawing/2014/main" id="{95E79038-67C8-4009-B3B4-B1E2F0B8B154}"/>
              </a:ext>
            </a:extLst>
          </p:cNvPr>
          <p:cNvSpPr>
            <a:spLocks noGrp="1"/>
          </p:cNvSpPr>
          <p:nvPr>
            <p:ph idx="1"/>
          </p:nvPr>
        </p:nvSpPr>
        <p:spPr>
          <a:xfrm>
            <a:off x="1154955" y="2120900"/>
            <a:ext cx="3133726" cy="3898900"/>
          </a:xfrm>
        </p:spPr>
        <p:txBody>
          <a:bodyPr>
            <a:normAutofit/>
          </a:bodyPr>
          <a:lstStyle/>
          <a:p>
            <a:pPr marL="0" indent="0">
              <a:buNone/>
            </a:pPr>
            <a:endParaRPr lang="en-US" i="1" dirty="0">
              <a:solidFill>
                <a:schemeClr val="bg1"/>
              </a:solidFill>
            </a:endParaRPr>
          </a:p>
          <a:p>
            <a:pPr marL="0" indent="0">
              <a:buNone/>
            </a:pPr>
            <a:endParaRPr lang="en-US" i="1"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r>
              <a:rPr lang="en-US" dirty="0">
                <a:solidFill>
                  <a:schemeClr val="bg1"/>
                </a:solidFill>
              </a:rPr>
              <a:t> </a:t>
            </a: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r>
              <a:rPr lang="en-US" dirty="0">
                <a:solidFill>
                  <a:schemeClr val="bg1"/>
                </a:solidFill>
              </a:rPr>
              <a:t> </a:t>
            </a:r>
          </a:p>
          <a:p>
            <a:pPr marL="0" indent="0">
              <a:buNone/>
            </a:pPr>
            <a:endParaRPr lang="en-US" dirty="0">
              <a:solidFill>
                <a:schemeClr val="bg1"/>
              </a:solidFill>
            </a:endParaRPr>
          </a:p>
        </p:txBody>
      </p:sp>
      <p:pic>
        <p:nvPicPr>
          <p:cNvPr id="6" name="Picture 5">
            <a:extLst>
              <a:ext uri="{FF2B5EF4-FFF2-40B4-BE49-F238E27FC236}">
                <a16:creationId xmlns:a16="http://schemas.microsoft.com/office/drawing/2014/main" id="{6F125B39-051B-4460-807C-219B98F7F230}"/>
              </a:ext>
            </a:extLst>
          </p:cNvPr>
          <p:cNvPicPr/>
          <p:nvPr/>
        </p:nvPicPr>
        <p:blipFill rotWithShape="1">
          <a:blip r:embed="rId3"/>
          <a:srcRect r="31527" b="2"/>
          <a:stretch/>
        </p:blipFill>
        <p:spPr>
          <a:xfrm>
            <a:off x="5194607" y="803751"/>
            <a:ext cx="6391533" cy="5250498"/>
          </a:xfrm>
          <a:prstGeom prst="rect">
            <a:avLst/>
          </a:prstGeom>
        </p:spPr>
      </p:pic>
      <p:sp>
        <p:nvSpPr>
          <p:cNvPr id="20" name="Rectangle 19">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29879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87E89-CE78-4475-87B1-9AC4273F7B86}"/>
              </a:ext>
            </a:extLst>
          </p:cNvPr>
          <p:cNvSpPr>
            <a:spLocks noGrp="1"/>
          </p:cNvSpPr>
          <p:nvPr>
            <p:ph type="title"/>
          </p:nvPr>
        </p:nvSpPr>
        <p:spPr/>
        <p:txBody>
          <a:bodyPr/>
          <a:lstStyle/>
          <a:p>
            <a:pPr algn="ctr"/>
            <a:r>
              <a:rPr lang="en-US" sz="3000" i="1" dirty="0"/>
              <a:t> </a:t>
            </a:r>
            <a:r>
              <a:rPr lang="en-US" sz="3000" dirty="0"/>
              <a:t>Expectations vs Actual Findings</a:t>
            </a:r>
          </a:p>
        </p:txBody>
      </p:sp>
      <p:sp>
        <p:nvSpPr>
          <p:cNvPr id="4" name="Content Placeholder 3">
            <a:extLst>
              <a:ext uri="{FF2B5EF4-FFF2-40B4-BE49-F238E27FC236}">
                <a16:creationId xmlns:a16="http://schemas.microsoft.com/office/drawing/2014/main" id="{3ED945D4-74D4-4E7A-A6A9-C2018EEF49BA}"/>
              </a:ext>
            </a:extLst>
          </p:cNvPr>
          <p:cNvSpPr>
            <a:spLocks noGrp="1"/>
          </p:cNvSpPr>
          <p:nvPr>
            <p:ph idx="1"/>
          </p:nvPr>
        </p:nvSpPr>
        <p:spPr/>
        <p:txBody>
          <a:bodyPr/>
          <a:lstStyle/>
          <a:p>
            <a:r>
              <a:rPr lang="en-US" dirty="0"/>
              <a:t>Research Question: </a:t>
            </a:r>
            <a:r>
              <a:rPr lang="en-US" i="1" dirty="0"/>
              <a:t>How do websites represent Black male protest efforts in contemporary American society? </a:t>
            </a:r>
          </a:p>
          <a:p>
            <a:pPr marL="0" indent="0">
              <a:buNone/>
            </a:pPr>
            <a:endParaRPr lang="en-US" dirty="0"/>
          </a:p>
        </p:txBody>
      </p:sp>
    </p:spTree>
    <p:extLst>
      <p:ext uri="{BB962C8B-B14F-4D97-AF65-F5344CB8AC3E}">
        <p14:creationId xmlns:p14="http://schemas.microsoft.com/office/powerpoint/2010/main" val="4037012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87E89-CE78-4475-87B1-9AC4273F7B86}"/>
              </a:ext>
            </a:extLst>
          </p:cNvPr>
          <p:cNvSpPr>
            <a:spLocks noGrp="1"/>
          </p:cNvSpPr>
          <p:nvPr>
            <p:ph type="title"/>
          </p:nvPr>
        </p:nvSpPr>
        <p:spPr/>
        <p:txBody>
          <a:bodyPr/>
          <a:lstStyle/>
          <a:p>
            <a:pPr algn="ctr"/>
            <a:r>
              <a:rPr lang="en-US" sz="3000" i="1" dirty="0"/>
              <a:t> </a:t>
            </a:r>
            <a:r>
              <a:rPr lang="en-US" sz="3000" dirty="0"/>
              <a:t>Implications</a:t>
            </a:r>
          </a:p>
        </p:txBody>
      </p:sp>
      <p:sp>
        <p:nvSpPr>
          <p:cNvPr id="4" name="Content Placeholder 3">
            <a:extLst>
              <a:ext uri="{FF2B5EF4-FFF2-40B4-BE49-F238E27FC236}">
                <a16:creationId xmlns:a16="http://schemas.microsoft.com/office/drawing/2014/main" id="{3ED945D4-74D4-4E7A-A6A9-C2018EEF49BA}"/>
              </a:ext>
            </a:extLst>
          </p:cNvPr>
          <p:cNvSpPr>
            <a:spLocks noGrp="1"/>
          </p:cNvSpPr>
          <p:nvPr>
            <p:ph idx="1"/>
          </p:nvPr>
        </p:nvSpPr>
        <p:spPr>
          <a:xfrm>
            <a:off x="1154954" y="2603500"/>
            <a:ext cx="8825659" cy="3712894"/>
          </a:xfrm>
        </p:spPr>
        <p:txBody>
          <a:bodyPr vert="horz" lIns="91440" tIns="45720" rIns="91440" bIns="45720" rtlCol="0" anchor="t">
            <a:normAutofit/>
          </a:bodyPr>
          <a:lstStyle/>
          <a:p>
            <a:r>
              <a:rPr lang="en-US" dirty="0"/>
              <a:t>Positive—Conversations regarding the killing of Black men are being covered by mainstream media.</a:t>
            </a:r>
          </a:p>
          <a:p>
            <a:r>
              <a:rPr lang="en-US" dirty="0"/>
              <a:t>Positive—Offers a way to discuss Google searches with my students</a:t>
            </a:r>
          </a:p>
          <a:p>
            <a:endParaRPr lang="en-US" dirty="0"/>
          </a:p>
          <a:p>
            <a:r>
              <a:rPr lang="en-US" dirty="0"/>
              <a:t>Negative—left with questions about Google’s search matrix </a:t>
            </a:r>
          </a:p>
          <a:p>
            <a:r>
              <a:rPr lang="en-US" dirty="0"/>
              <a:t>Negative—possible problems with my search terms/phrase and website choices? </a:t>
            </a:r>
          </a:p>
          <a:p>
            <a:pPr lvl="1"/>
            <a:r>
              <a:rPr lang="en-US" dirty="0"/>
              <a:t>Should I have included other search terms? </a:t>
            </a:r>
          </a:p>
          <a:p>
            <a:pPr lvl="1"/>
            <a:r>
              <a:rPr lang="en-US" dirty="0"/>
              <a:t>Would the search results have changed if a different search engine was used? </a:t>
            </a:r>
          </a:p>
          <a:p>
            <a:pPr lvl="1"/>
            <a:r>
              <a:rPr lang="en-US" dirty="0"/>
              <a:t>Should I have explored more than 3 of the results? </a:t>
            </a:r>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747759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596</Words>
  <Application>Microsoft Office PowerPoint</Application>
  <PresentationFormat>Widescreen</PresentationFormat>
  <Paragraphs>115</Paragraphs>
  <Slides>12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Wingdings 3</vt:lpstr>
      <vt:lpstr>Ion Boardroom</vt:lpstr>
      <vt:lpstr>Representations of Black Male Protest: A Google Search  </vt:lpstr>
      <vt:lpstr> My Approach Step 1:  The Research Question</vt:lpstr>
      <vt:lpstr> Rationale for Using Google</vt:lpstr>
      <vt:lpstr>  Breakdown  (Lifewire.com)</vt:lpstr>
      <vt:lpstr>My Approach Step 2: The Data Collection Tool</vt:lpstr>
      <vt:lpstr>Results Of My Google Search using the phrase Black male protest </vt:lpstr>
      <vt:lpstr>Results Of My Google Search using the phrase Black male protest </vt:lpstr>
      <vt:lpstr> Expectations vs Actual Findings</vt:lpstr>
      <vt:lpstr> Implications</vt:lpstr>
      <vt:lpstr>Additional Contexts</vt:lpstr>
      <vt:lpstr>Wrap Up</vt:lpstr>
      <vt:lpstr>  Alicia K. Hatcher, PhD Student East Carolina University Twitter: @AKHatcher2020   Email: hatchera17@students.ecu.edu, akhatcher04@gmail.com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Representations of Black Male Protest: A Google Search  </dc:title>
  <dc:creator>Alicia's PC</dc:creator>
  <cp:lastModifiedBy>Alicia's PC</cp:lastModifiedBy>
  <cp:revision>20</cp:revision>
  <dcterms:created xsi:type="dcterms:W3CDTF">2018-12-03T06:49:45Z</dcterms:created>
  <dcterms:modified xsi:type="dcterms:W3CDTF">2018-12-03T23:13:34Z</dcterms:modified>
</cp:coreProperties>
</file>